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Default Extension="jpg" ContentType="image/jpg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x="10680700" cy="7562850"/>
  <p:notesSz cx="106807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528" y="2344483"/>
            <a:ext cx="9083993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057" y="4235196"/>
            <a:ext cx="748093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51" y="61058"/>
            <a:ext cx="0" cy="598805"/>
          </a:xfrm>
          <a:custGeom>
            <a:avLst/>
            <a:gdLst/>
            <a:ahLst/>
            <a:cxnLst/>
            <a:rect l="l" t="t" r="r" b="b"/>
            <a:pathLst>
              <a:path w="0" h="598805">
                <a:moveTo>
                  <a:pt x="0" y="59837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rgbClr val="2838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rgbClr val="2838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352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3830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rgbClr val="2838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6020" y="1446084"/>
            <a:ext cx="175895" cy="1048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700" b="0" i="0">
                <a:solidFill>
                  <a:srgbClr val="2838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7851" y="1512720"/>
            <a:ext cx="8839200" cy="3129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3597" y="7033450"/>
            <a:ext cx="341985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352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4676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122116"/>
            <a:ext cx="0" cy="2076450"/>
          </a:xfrm>
          <a:custGeom>
            <a:avLst/>
            <a:gdLst/>
            <a:ahLst/>
            <a:cxnLst/>
            <a:rect l="l" t="t" r="r" b="b"/>
            <a:pathLst>
              <a:path w="0" h="2076450">
                <a:moveTo>
                  <a:pt x="0" y="207598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410" y="1537143"/>
          <a:ext cx="9434195" cy="4030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1720"/>
                <a:gridCol w="902969"/>
                <a:gridCol w="720089"/>
                <a:gridCol w="1443354"/>
                <a:gridCol w="2962909"/>
                <a:gridCol w="720090"/>
                <a:gridCol w="716915"/>
                <a:gridCol w="890904"/>
              </a:tblGrid>
              <a:tr h="488466">
                <a:tc gridSpan="8">
                  <a:txBody>
                    <a:bodyPr/>
                    <a:lstStyle/>
                    <a:p>
                      <a:pPr marL="66040" marR="7932420" indent="2540">
                        <a:lnSpc>
                          <a:spcPct val="100200"/>
                        </a:lnSpc>
                        <a:spcBef>
                          <a:spcPts val="5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Vak: Biologie 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Basis  Schooljaar:</a:t>
                      </a:r>
                      <a:r>
                        <a:rPr dirty="0" sz="1050" spc="6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9742">
                <a:tc>
                  <a:txBody>
                    <a:bodyPr/>
                    <a:lstStyle/>
                    <a:p>
                      <a:pPr marL="67945" marR="562610" indent="-444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358140" indent="-317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Examen  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Eenheid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Syllabus)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38760" indent="-127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382520" indent="-317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Inhoud/  </a:t>
                      </a: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Leerstof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 marR="118745" indent="-137795">
                        <a:lnSpc>
                          <a:spcPct val="107500"/>
                        </a:lnSpc>
                        <a:spcBef>
                          <a:spcPts val="95"/>
                        </a:spcBef>
                      </a:pP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4300" marR="109855" indent="186690">
                        <a:lnSpc>
                          <a:spcPct val="105400"/>
                        </a:lnSpc>
                        <a:spcBef>
                          <a:spcPts val="5"/>
                        </a:spcBef>
                      </a:pPr>
                      <a:r>
                        <a:rPr dirty="0" sz="950" spc="1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duur  </a:t>
                      </a: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950" spc="-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1.Periode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5717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BI/K/1-2-3 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BI/K/4-6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1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26">
                <a:tc rowSpan="3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BI/K/4-6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1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Planten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065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090"/>
                        </a:lnSpc>
                        <a:spcBef>
                          <a:spcPts val="15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4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15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Ecologie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BI/K/1-2-3-7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019"/>
                        </a:lnSpc>
                        <a:spcBef>
                          <a:spcPts val="85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BI/V/3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Practicum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Poster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Milieu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2.Periode</a:t>
                      </a:r>
                      <a:r>
                        <a:rPr dirty="0" sz="950" spc="4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52095" indent="-317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BI/K/1-2-3 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BI/K/5-8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 en</a:t>
                      </a:r>
                      <a:r>
                        <a:rPr dirty="0" sz="1050" spc="-4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74"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S06</a:t>
                      </a:r>
                      <a:r>
                        <a:rPr dirty="0" sz="1050" spc="3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vertering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019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950" spc="-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Gaswisselina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019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3.Periode</a:t>
                      </a:r>
                      <a:r>
                        <a:rPr dirty="0" sz="950" spc="6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84785" indent="-317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BI/K/1-2-3  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BI/K/8-9-10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 en</a:t>
                      </a:r>
                      <a:r>
                        <a:rPr dirty="0" sz="1050" spc="-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73"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BI/K/8-9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50" spc="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Transport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04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BI/K/9-10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4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BI/V/1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Wintoets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842010" indent="-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Thema </a:t>
                      </a:r>
                      <a:r>
                        <a:rPr dirty="0" sz="10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Opslag,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uitscheiding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bescherming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372">
                <a:tc gridSpan="8">
                  <a:txBody>
                    <a:bodyPr/>
                    <a:lstStyle/>
                    <a:p>
                      <a:pPr marL="7556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&gt;(toetsresultaat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1050" spc="17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714">
                <a:tc gridSpan="8">
                  <a:txBody>
                    <a:bodyPr/>
                    <a:lstStyle/>
                    <a:p>
                      <a:pPr marL="78740" marR="7022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Vakgroep Biologie  </a:t>
                      </a: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Vaststellinçi </a:t>
                      </a: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vakçiroep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1050" spc="15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9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2-07-2019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1095" y="859670"/>
            <a:ext cx="41973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350" spc="20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Programma </a:t>
            </a:r>
            <a:r>
              <a:rPr dirty="0" u="heavy" sz="1350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voor </a:t>
            </a:r>
            <a:r>
              <a:rPr dirty="0" u="heavy" sz="1350" spc="15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Toetsing </a:t>
            </a:r>
            <a:r>
              <a:rPr dirty="0" u="heavy" sz="1350" spc="45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&amp; </a:t>
            </a:r>
            <a:r>
              <a:rPr dirty="0" u="heavy" sz="1350" spc="5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Afsluiting</a:t>
            </a:r>
            <a:r>
              <a:rPr dirty="0" u="heavy" sz="1350" spc="100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350" spc="10" b="1">
                <a:solidFill>
                  <a:srgbClr val="151515"/>
                </a:solidFill>
                <a:uFill>
                  <a:solidFill>
                    <a:srgbClr val="151515"/>
                  </a:solidFill>
                </a:uFill>
                <a:latin typeface="Arial"/>
                <a:cs typeface="Arial"/>
              </a:rPr>
              <a:t>2019-2020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563370"/>
          </a:xfrm>
          <a:custGeom>
            <a:avLst/>
            <a:gdLst/>
            <a:ahLst/>
            <a:cxnLst/>
            <a:rect l="l" t="t" r="r" b="b"/>
            <a:pathLst>
              <a:path w="0" h="1563370">
                <a:moveTo>
                  <a:pt x="0" y="156309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1233" y="1561566"/>
          <a:ext cx="9434195" cy="4317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1370330"/>
                <a:gridCol w="625475"/>
                <a:gridCol w="924560"/>
                <a:gridCol w="3549015"/>
                <a:gridCol w="723265"/>
                <a:gridCol w="711200"/>
                <a:gridCol w="897254"/>
              </a:tblGrid>
              <a:tr h="488466">
                <a:tc gridSpan="8">
                  <a:txBody>
                    <a:bodyPr/>
                    <a:lstStyle/>
                    <a:p>
                      <a:pPr algn="just" marL="72390" marR="7804150" indent="2540">
                        <a:lnSpc>
                          <a:spcPct val="100200"/>
                        </a:lnSpc>
                        <a:spcBef>
                          <a:spcPts val="5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Maatschappijleer 1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Schooljaar</a:t>
                      </a:r>
                      <a:r>
                        <a:rPr dirty="0" sz="1050" spc="2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-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2018-2019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8466">
                <a:tc>
                  <a:txBody>
                    <a:bodyPr/>
                    <a:lstStyle/>
                    <a:p>
                      <a:pPr marL="70485" marR="69215" indent="25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8994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Examen  Eenheid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65"/>
                        </a:lnSpc>
                        <a:spcBef>
                          <a:spcPts val="290"/>
                        </a:spcBef>
                      </a:pPr>
                      <a:r>
                        <a:rPr dirty="0" sz="75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</a:t>
                      </a:r>
                      <a:r>
                        <a:rPr dirty="0" sz="7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lla</a:t>
                      </a:r>
                      <a:r>
                        <a:rPr dirty="0" sz="7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us)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55575" indent="190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5"/>
                        </a:lnSpc>
                        <a:spcBef>
                          <a:spcPts val="265"/>
                        </a:spcBef>
                      </a:pPr>
                      <a:r>
                        <a:rPr dirty="0" sz="7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(magis</a:t>
                      </a:r>
                      <a:r>
                        <a:rPr dirty="0" sz="7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3013075" indent="190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leerstof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20"/>
                        </a:lnSpc>
                      </a:pPr>
                      <a:r>
                        <a:rPr dirty="0" sz="1300" spc="-254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J/N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860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750" spc="-1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>
                  <a:txBody>
                    <a:bodyPr/>
                    <a:lstStyle/>
                    <a:p>
                      <a:pPr marL="7366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ML1/K/1/2/3/4/5/6/7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ts val="1190"/>
                        </a:lnSpc>
                        <a:spcBef>
                          <a:spcPts val="5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Wat is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maatschappijleer en</a:t>
                      </a:r>
                      <a:r>
                        <a:rPr dirty="0" sz="105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095"/>
                        </a:lnSpc>
                        <a:spcBef>
                          <a:spcPts val="15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245"/>
                        </a:lnSpc>
                      </a:pPr>
                      <a:r>
                        <a:rPr dirty="0" sz="1300" spc="-29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 -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Wat is</a:t>
                      </a:r>
                      <a:r>
                        <a:rPr dirty="0" sz="1050" spc="-1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maatschappijleer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120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Beqrippentoets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2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Jonqeren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220"/>
                        </a:lnSpc>
                      </a:pPr>
                      <a:r>
                        <a:rPr dirty="0" sz="1300" spc="-29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Actualiteitentoets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nieuws</a:t>
                      </a:r>
                      <a:r>
                        <a:rPr dirty="0" sz="10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1050" spc="-2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Qen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220"/>
                        </a:lnSpc>
                      </a:pPr>
                      <a:r>
                        <a:rPr dirty="0" sz="130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>
                  <a:txBody>
                    <a:bodyPr/>
                    <a:lstStyle/>
                    <a:p>
                      <a:pPr marL="7239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ML1/K/1/2/3/5/6/7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Praktische opdracht</a:t>
                      </a:r>
                      <a:r>
                        <a:rPr dirty="0" sz="1050" spc="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politiek.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4610">
                        <a:lnSpc>
                          <a:spcPts val="107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120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00"/>
                        </a:lnSpc>
                      </a:pPr>
                      <a:r>
                        <a:rPr dirty="0" sz="1300" spc="-7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NVT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Beqrippentoets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2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Politiek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22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541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Actualiteitentoets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nieuws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volgen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220"/>
                        </a:lnSpc>
                      </a:pPr>
                      <a:r>
                        <a:rPr dirty="0" sz="130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>
                  <a:txBody>
                    <a:bodyPr/>
                    <a:lstStyle/>
                    <a:p>
                      <a:pPr marL="7366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50" spc="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ML1/K/1</a:t>
                      </a:r>
                      <a:r>
                        <a:rPr dirty="0" sz="110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PW. Multiculturele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samenleving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Criminaliteit.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122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 Multiculturele</a:t>
                      </a:r>
                      <a:r>
                        <a:rPr dirty="0" sz="1050" spc="-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samenleving.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20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541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Verslag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criminaliteit.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220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24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Actualiteitentoets /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nieuws</a:t>
                      </a:r>
                      <a:r>
                        <a:rPr dirty="0" sz="1050" spc="1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volgen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245"/>
                        </a:lnSpc>
                      </a:pPr>
                      <a:r>
                        <a:rPr dirty="0" sz="130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5"/>
                        </a:lnSpc>
                      </a:pPr>
                      <a:r>
                        <a:rPr dirty="0" sz="1150" spc="4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</a:t>
                      </a:r>
                      <a:r>
                        <a:rPr dirty="0" sz="1150" spc="-19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1/K/1/2/3/4/5/6/7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065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PW.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Media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07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1175"/>
                        </a:lnSpc>
                      </a:pPr>
                      <a:r>
                        <a:rPr dirty="0" sz="1300" spc="-27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J*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120"/>
                        </a:lnSpc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</a:t>
                      </a:r>
                      <a:r>
                        <a:rPr dirty="0" sz="105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Debatteren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140"/>
                        </a:lnSpc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Actualiteitentoets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nieuws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volgen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gridSpan="8">
                  <a:txBody>
                    <a:bodyPr/>
                    <a:lstStyle/>
                    <a:p>
                      <a:pPr marL="75565">
                        <a:lnSpc>
                          <a:spcPts val="1220"/>
                        </a:lnSpc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2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5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105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714">
                <a:tc gridSpan="8">
                  <a:txBody>
                    <a:bodyPr/>
                    <a:lstStyle/>
                    <a:p>
                      <a:pPr marL="75565">
                        <a:lnSpc>
                          <a:spcPts val="125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 VRIE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50" spc="10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BERI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160"/>
                        </a:lnSpc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Vaststelling vakgroep</a:t>
                      </a:r>
                      <a:r>
                        <a:rPr dirty="0" sz="1050" spc="-1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d.d.:10-07-2018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6302" y="890454"/>
            <a:ext cx="3576954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5" b="1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300" spc="30" b="1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300" spc="65" b="1">
                <a:solidFill>
                  <a:srgbClr val="131313"/>
                </a:solidFill>
                <a:latin typeface="Arial"/>
                <a:cs typeface="Arial"/>
              </a:rPr>
              <a:t>&amp; </a:t>
            </a:r>
            <a:r>
              <a:rPr dirty="0" sz="1300" spc="25" b="1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300" spc="25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2018-2019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5495" y="6007651"/>
            <a:ext cx="5934075" cy="65849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1905">
              <a:lnSpc>
                <a:spcPct val="125200"/>
              </a:lnSpc>
              <a:spcBef>
                <a:spcPts val="150"/>
              </a:spcBef>
            </a:pPr>
            <a:r>
              <a:rPr dirty="0" sz="750" spc="10" b="1">
                <a:solidFill>
                  <a:srgbClr val="131313"/>
                </a:solidFill>
                <a:latin typeface="Arial"/>
                <a:cs typeface="Arial"/>
              </a:rPr>
              <a:t>J* </a:t>
            </a:r>
            <a:r>
              <a:rPr dirty="0" sz="900" spc="25">
                <a:solidFill>
                  <a:srgbClr val="131313"/>
                </a:solidFill>
                <a:latin typeface="Arial"/>
                <a:cs typeface="Arial"/>
              </a:rPr>
              <a:t>=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leerling </a:t>
            </a: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mag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één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onderdeel </a:t>
            </a:r>
            <a:r>
              <a:rPr dirty="0" sz="750" spc="30" b="1">
                <a:solidFill>
                  <a:srgbClr val="131313"/>
                </a:solidFill>
                <a:latin typeface="Arial"/>
                <a:cs typeface="Arial"/>
              </a:rPr>
              <a:t>(met </a:t>
            </a:r>
            <a:r>
              <a:rPr dirty="0" sz="750" spc="10" b="1">
                <a:solidFill>
                  <a:srgbClr val="131313"/>
                </a:solidFill>
                <a:latin typeface="Arial"/>
                <a:cs typeface="Arial"/>
              </a:rPr>
              <a:t>uitzondering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actualiteitentoets) herkansen nadat alle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toetsen zijn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gemaakt.  </a:t>
            </a:r>
            <a:r>
              <a:rPr dirty="0" sz="750" spc="30" b="1">
                <a:solidFill>
                  <a:srgbClr val="131313"/>
                </a:solidFill>
                <a:latin typeface="Arial"/>
                <a:cs typeface="Arial"/>
              </a:rPr>
              <a:t>Maatschappijleer</a:t>
            </a:r>
            <a:r>
              <a:rPr dirty="0" sz="750" spc="-2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1:</a:t>
            </a:r>
            <a:endParaRPr sz="750">
              <a:latin typeface="Arial"/>
              <a:cs typeface="Arial"/>
            </a:endParaRPr>
          </a:p>
          <a:p>
            <a:pPr marL="476250" indent="-236854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Is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onderdeel </a:t>
            </a: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het</a:t>
            </a:r>
            <a:r>
              <a:rPr dirty="0" sz="750" spc="-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examen</a:t>
            </a:r>
            <a:endParaRPr sz="750">
              <a:latin typeface="Arial"/>
              <a:cs typeface="Arial"/>
            </a:endParaRPr>
          </a:p>
          <a:p>
            <a:pPr marL="474980" indent="-23241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474980" algn="l"/>
                <a:tab pos="475615" algn="l"/>
              </a:tabLst>
            </a:pPr>
            <a:r>
              <a:rPr dirty="0" sz="750" spc="15" b="1">
                <a:solidFill>
                  <a:srgbClr val="131313"/>
                </a:solidFill>
                <a:latin typeface="Arial"/>
                <a:cs typeface="Arial"/>
              </a:rPr>
              <a:t>Telt </a:t>
            </a:r>
            <a:r>
              <a:rPr dirty="0" sz="750" spc="40" b="1">
                <a:solidFill>
                  <a:srgbClr val="131313"/>
                </a:solidFill>
                <a:latin typeface="Arial"/>
                <a:cs typeface="Arial"/>
              </a:rPr>
              <a:t>mee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bij </a:t>
            </a:r>
            <a:r>
              <a:rPr dirty="0" sz="750" spc="25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750" spc="10" b="1">
                <a:solidFill>
                  <a:srgbClr val="131313"/>
                </a:solidFill>
                <a:latin typeface="Arial"/>
                <a:cs typeface="Arial"/>
              </a:rPr>
              <a:t>slaag-</a:t>
            </a:r>
            <a:r>
              <a:rPr dirty="0" sz="750" spc="-4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131313"/>
                </a:solidFill>
                <a:latin typeface="Arial"/>
                <a:cs typeface="Arial"/>
              </a:rPr>
              <a:t>zakregeling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2284095"/>
          </a:xfrm>
          <a:custGeom>
            <a:avLst/>
            <a:gdLst/>
            <a:ahLst/>
            <a:cxnLst/>
            <a:rect l="l" t="t" r="r" b="b"/>
            <a:pathLst>
              <a:path w="0" h="2284095">
                <a:moveTo>
                  <a:pt x="0" y="228358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7483" y="1161634"/>
          <a:ext cx="8915400" cy="294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9264"/>
                <a:gridCol w="1793875"/>
                <a:gridCol w="1790700"/>
                <a:gridCol w="1790700"/>
                <a:gridCol w="1784350"/>
              </a:tblGrid>
              <a:tr h="1233378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50" spc="3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 spc="15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7611109">
                        <a:lnSpc>
                          <a:spcPct val="105400"/>
                        </a:lnSpc>
                      </a:pP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Beroeps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(BB)  Kader Beroeps</a:t>
                      </a:r>
                      <a:r>
                        <a:rPr dirty="0" sz="950" spc="-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(KB)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Datum </a:t>
                      </a:r>
                      <a:r>
                        <a:rPr dirty="0" sz="950" spc="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door </a:t>
                      </a: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vakgroep: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3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Leerdoelen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00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T1-</a:t>
                      </a:r>
                      <a:r>
                        <a:rPr dirty="0" sz="950" spc="-3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6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T2-</a:t>
                      </a:r>
                      <a:r>
                        <a:rPr dirty="0" sz="950" spc="-6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000" spc="-6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099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Centraal</a:t>
                      </a:r>
                      <a:r>
                        <a:rPr dirty="0" sz="950" spc="8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Examen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0535" y="4260344"/>
          <a:ext cx="8912225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7855"/>
                <a:gridCol w="4470400"/>
              </a:tblGrid>
              <a:tr h="155698">
                <a:tc gridSpan="2">
                  <a:txBody>
                    <a:bodyPr/>
                    <a:lstStyle/>
                    <a:p>
                      <a:pPr marL="73025">
                        <a:lnSpc>
                          <a:spcPts val="1019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Toetsbeleid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>
                  <a:txBody>
                    <a:bodyPr/>
                    <a:lstStyle/>
                    <a:p>
                      <a:pPr marL="73025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50" spc="9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50" spc="9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>
                  <a:txBody>
                    <a:bodyPr/>
                    <a:lstStyle/>
                    <a:p>
                      <a:pPr marL="535940" indent="-234950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47368"/>
                        <a:buChar char="•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Formatieve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X per</a:t>
                      </a:r>
                      <a:r>
                        <a:rPr dirty="0" sz="95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1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305" indent="-234315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Char char="•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Weging: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622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57894"/>
                        <a:buChar char="•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RTT!</a:t>
                      </a:r>
                      <a:r>
                        <a:rPr dirty="0" sz="95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7965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57894"/>
                        <a:buChar char="•"/>
                        <a:tabLst>
                          <a:tab pos="528320" algn="l"/>
                          <a:tab pos="528955" algn="l"/>
                        </a:tabLst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Summatieve toetsen 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-9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22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Doorlopen</a:t>
                      </a:r>
                      <a:r>
                        <a:rPr dirty="0" sz="950" spc="6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Toetscyclus</a:t>
                      </a:r>
                      <a:r>
                        <a:rPr dirty="0" sz="950" spc="15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31775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950" spc="20">
                          <a:solidFill>
                            <a:srgbClr val="33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3,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9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ts val="1019"/>
                        </a:lnSpc>
                        <a:spcBef>
                          <a:spcPts val="65"/>
                        </a:spcBef>
                        <a:buSzPct val="136842"/>
                        <a:buChar char="•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RTTI:</a:t>
                      </a:r>
                      <a:r>
                        <a:rPr dirty="0" sz="950" spc="-7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qecodeerd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71904" y="462536"/>
            <a:ext cx="6129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61616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161616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161616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161616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161616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161616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161616"/>
                </a:solidFill>
                <a:latin typeface="Arial"/>
                <a:cs typeface="Arial"/>
              </a:rPr>
              <a:t>Cohort</a:t>
            </a:r>
            <a:r>
              <a:rPr dirty="0" sz="1350" spc="-6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16161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2520" y="6917372"/>
            <a:ext cx="6142990" cy="47561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81280" indent="-69215">
              <a:lnSpc>
                <a:spcPct val="100000"/>
              </a:lnSpc>
              <a:spcBef>
                <a:spcPts val="335"/>
              </a:spcBef>
              <a:buClr>
                <a:srgbClr val="333434"/>
              </a:buClr>
              <a:buSzPct val="93333"/>
              <a:buChar char="*"/>
              <a:tabLst>
                <a:tab pos="81915" algn="l"/>
              </a:tabLst>
            </a:pPr>
            <a:r>
              <a:rPr dirty="0" sz="750" spc="20">
                <a:solidFill>
                  <a:srgbClr val="161616"/>
                </a:solidFill>
                <a:latin typeface="Arial"/>
                <a:cs typeface="Arial"/>
              </a:rPr>
              <a:t>Kern </a:t>
            </a:r>
            <a:r>
              <a:rPr dirty="0" sz="750" spc="40">
                <a:solidFill>
                  <a:srgbClr val="161616"/>
                </a:solidFill>
                <a:latin typeface="Arial"/>
                <a:cs typeface="Arial"/>
              </a:rPr>
              <a:t>deel </a:t>
            </a:r>
            <a:r>
              <a:rPr dirty="0" sz="750" spc="5">
                <a:solidFill>
                  <a:srgbClr val="161616"/>
                </a:solidFill>
                <a:latin typeface="Arial"/>
                <a:cs typeface="Arial"/>
              </a:rPr>
              <a:t>(a) Algemene </a:t>
            </a:r>
            <a:r>
              <a:rPr dirty="0" sz="750" spc="25">
                <a:solidFill>
                  <a:srgbClr val="161616"/>
                </a:solidFill>
                <a:latin typeface="Arial"/>
                <a:cs typeface="Arial"/>
              </a:rPr>
              <a:t>kenn</a:t>
            </a:r>
            <a:r>
              <a:rPr dirty="0" sz="750" spc="25">
                <a:solidFill>
                  <a:srgbClr val="333434"/>
                </a:solidFill>
                <a:latin typeface="Arial"/>
                <a:cs typeface="Arial"/>
              </a:rPr>
              <a:t>i</a:t>
            </a:r>
            <a:r>
              <a:rPr dirty="0" sz="750" spc="25">
                <a:solidFill>
                  <a:srgbClr val="161616"/>
                </a:solidFill>
                <a:latin typeface="Arial"/>
                <a:cs typeface="Arial"/>
              </a:rPr>
              <a:t>s </a:t>
            </a:r>
            <a:r>
              <a:rPr dirty="0" sz="750" spc="35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750" spc="20">
                <a:solidFill>
                  <a:srgbClr val="161616"/>
                </a:solidFill>
                <a:latin typeface="Arial"/>
                <a:cs typeface="Arial"/>
              </a:rPr>
              <a:t>vaardigheden</a:t>
            </a:r>
            <a:r>
              <a:rPr dirty="0" sz="750" spc="20">
                <a:solidFill>
                  <a:srgbClr val="333434"/>
                </a:solidFill>
                <a:latin typeface="Arial"/>
                <a:cs typeface="Arial"/>
              </a:rPr>
              <a:t>, </a:t>
            </a:r>
            <a:r>
              <a:rPr dirty="0" sz="750" spc="10">
                <a:solidFill>
                  <a:srgbClr val="161616"/>
                </a:solidFill>
                <a:latin typeface="Arial"/>
                <a:cs typeface="Arial"/>
              </a:rPr>
              <a:t>(b</a:t>
            </a:r>
            <a:r>
              <a:rPr dirty="0" sz="750" spc="10">
                <a:solidFill>
                  <a:srgbClr val="333434"/>
                </a:solidFill>
                <a:latin typeface="Arial"/>
                <a:cs typeface="Arial"/>
              </a:rPr>
              <a:t>) </a:t>
            </a:r>
            <a:r>
              <a:rPr dirty="0" sz="750" spc="5">
                <a:solidFill>
                  <a:srgbClr val="161616"/>
                </a:solidFill>
                <a:latin typeface="Arial"/>
                <a:cs typeface="Arial"/>
              </a:rPr>
              <a:t>Professionele </a:t>
            </a:r>
            <a:r>
              <a:rPr dirty="0" sz="750" spc="20">
                <a:solidFill>
                  <a:srgbClr val="161616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161616"/>
                </a:solidFill>
                <a:latin typeface="Arial"/>
                <a:cs typeface="Arial"/>
              </a:rPr>
              <a:t>vaardigheden</a:t>
            </a:r>
            <a:r>
              <a:rPr dirty="0" sz="750" spc="15">
                <a:solidFill>
                  <a:srgbClr val="333434"/>
                </a:solidFill>
                <a:latin typeface="Arial"/>
                <a:cs typeface="Arial"/>
              </a:rPr>
              <a:t>, </a:t>
            </a:r>
            <a:r>
              <a:rPr dirty="0" sz="750">
                <a:solidFill>
                  <a:srgbClr val="333434"/>
                </a:solidFill>
                <a:latin typeface="Arial"/>
                <a:cs typeface="Arial"/>
              </a:rPr>
              <a:t>(</a:t>
            </a:r>
            <a:r>
              <a:rPr dirty="0" sz="750">
                <a:solidFill>
                  <a:srgbClr val="161616"/>
                </a:solidFill>
                <a:latin typeface="Arial"/>
                <a:cs typeface="Arial"/>
              </a:rPr>
              <a:t>c</a:t>
            </a:r>
            <a:r>
              <a:rPr dirty="0" sz="750">
                <a:solidFill>
                  <a:srgbClr val="333434"/>
                </a:solidFill>
                <a:latin typeface="Arial"/>
                <a:cs typeface="Arial"/>
              </a:rPr>
              <a:t>) </a:t>
            </a:r>
            <a:r>
              <a:rPr dirty="0" sz="750" spc="25">
                <a:solidFill>
                  <a:srgbClr val="161616"/>
                </a:solidFill>
                <a:latin typeface="Arial"/>
                <a:cs typeface="Arial"/>
              </a:rPr>
              <a:t>Loopbaanoriëntatie </a:t>
            </a:r>
            <a:r>
              <a:rPr dirty="0" sz="750" spc="15">
                <a:solidFill>
                  <a:srgbClr val="161616"/>
                </a:solidFill>
                <a:latin typeface="Arial"/>
                <a:cs typeface="Arial"/>
              </a:rPr>
              <a:t>en-</a:t>
            </a:r>
            <a:r>
              <a:rPr dirty="0" sz="750" spc="4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161616"/>
                </a:solidFill>
                <a:latin typeface="Arial"/>
                <a:cs typeface="Arial"/>
              </a:rPr>
              <a:t>ontwikkeling</a:t>
            </a:r>
            <a:r>
              <a:rPr dirty="0" sz="750" spc="30">
                <a:solidFill>
                  <a:srgbClr val="333434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83820" indent="-69215">
              <a:lnSpc>
                <a:spcPct val="100000"/>
              </a:lnSpc>
              <a:spcBef>
                <a:spcPts val="250"/>
              </a:spcBef>
              <a:buClr>
                <a:srgbClr val="333434"/>
              </a:buClr>
              <a:buSzPct val="87500"/>
              <a:buFont typeface="Arial"/>
              <a:buChar char="*"/>
              <a:tabLst>
                <a:tab pos="84455" algn="l"/>
              </a:tabLst>
            </a:pPr>
            <a:r>
              <a:rPr dirty="0" sz="800" spc="-75" b="1">
                <a:solidFill>
                  <a:srgbClr val="161616"/>
                </a:solidFill>
                <a:latin typeface="Arial"/>
                <a:cs typeface="Arial"/>
              </a:rPr>
              <a:t>P </a:t>
            </a:r>
            <a:r>
              <a:rPr dirty="0" sz="800" spc="-35">
                <a:solidFill>
                  <a:srgbClr val="161616"/>
                </a:solidFill>
                <a:latin typeface="Arial"/>
                <a:cs typeface="Arial"/>
              </a:rPr>
              <a:t>/ </a:t>
            </a:r>
            <a:r>
              <a:rPr dirty="0" sz="700">
                <a:solidFill>
                  <a:srgbClr val="333434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161616"/>
                </a:solidFill>
                <a:latin typeface="Arial"/>
                <a:cs typeface="Arial"/>
              </a:rPr>
              <a:t>Profieldeel</a:t>
            </a:r>
            <a:r>
              <a:rPr dirty="0" sz="750" spc="5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800" spc="-80" b="1">
                <a:solidFill>
                  <a:srgbClr val="161616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295"/>
              </a:spcBef>
            </a:pPr>
            <a:r>
              <a:rPr dirty="0" sz="750" spc="-195">
                <a:solidFill>
                  <a:srgbClr val="161616"/>
                </a:solidFill>
                <a:latin typeface="Arial"/>
                <a:cs typeface="Arial"/>
              </a:rPr>
              <a:t>CD </a:t>
            </a:r>
            <a:r>
              <a:rPr dirty="0" sz="750" spc="-20">
                <a:solidFill>
                  <a:srgbClr val="161616"/>
                </a:solidFill>
                <a:latin typeface="Arial"/>
                <a:cs typeface="Arial"/>
              </a:rPr>
              <a:t>RTTI</a:t>
            </a:r>
            <a:r>
              <a:rPr dirty="0" sz="750" spc="-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161616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5">
                <a:moveTo>
                  <a:pt x="0" y="69606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59689" y="1012042"/>
          <a:ext cx="9449435" cy="5385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451484"/>
                <a:gridCol w="1537969"/>
                <a:gridCol w="720089"/>
                <a:gridCol w="1254125"/>
                <a:gridCol w="3145790"/>
                <a:gridCol w="283209"/>
                <a:gridCol w="271145"/>
                <a:gridCol w="607059"/>
                <a:gridCol w="534034"/>
              </a:tblGrid>
              <a:tr h="625847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-85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50" spc="-105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 marR="2428240">
                        <a:lnSpc>
                          <a:spcPts val="1200"/>
                        </a:lnSpc>
                        <a:spcBef>
                          <a:spcPts val="75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Kerndeel: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81,82,83,812 </a:t>
                      </a:r>
                      <a:r>
                        <a:rPr dirty="0" sz="850" spc="-85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-5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820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BB/KB Schooljaar: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Profieldeel: 1,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</a:t>
                      </a:r>
                      <a:r>
                        <a:rPr dirty="0" sz="750" spc="1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6364" indent="-381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65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-50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ts val="865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844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819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50" spc="-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0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P/BWl/1,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organiseren.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uitzetten.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kozijnen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5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750" spc="-1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20">
                          <a:solidFill>
                            <a:srgbClr val="4F50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7970">
                        <a:lnSpc>
                          <a:spcPct val="122900"/>
                        </a:lnSpc>
                        <a:spcBef>
                          <a:spcPts val="5"/>
                        </a:spcBef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7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8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49225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calculatie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offerte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voor 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bouwproject.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bouwproces 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beschrijven inclusief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wet-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regelgeving. </a:t>
                      </a:r>
                      <a:r>
                        <a:rPr dirty="0" sz="75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eisen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duurzaamheid</a:t>
                      </a:r>
                      <a:r>
                        <a:rPr dirty="0" sz="750" spc="9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28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844"/>
                        </a:lnSpc>
                      </a:pP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ts val="844"/>
                        </a:lnSpc>
                      </a:pP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725"/>
                        </a:lnSpc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75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8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844"/>
                        </a:lnSpc>
                      </a:pP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ter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</a:t>
                      </a:r>
                      <a:r>
                        <a:rPr dirty="0" sz="750" spc="1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 marR="125095" indent="635">
                        <a:lnSpc>
                          <a:spcPct val="133500"/>
                        </a:lnSpc>
                      </a:pP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bouwvoorbereidingstekening  en </a:t>
                      </a:r>
                      <a:r>
                        <a:rPr dirty="0" sz="75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best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ek</a:t>
                      </a:r>
                      <a:r>
                        <a:rPr dirty="0" sz="750" spc="15">
                          <a:solidFill>
                            <a:srgbClr val="4F505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meetinstrumenten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hulpmiddelen 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toepassen,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rechte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lijnen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bouwwerk,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hoogtemetingen 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uitvoeren,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meetgegevens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verwerken en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maatvoering  controleren,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afwijkingen verklaren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corrigeren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 marR="166370" indent="-3175">
                        <a:lnSpc>
                          <a:spcPct val="133500"/>
                        </a:lnSpc>
                        <a:spcBef>
                          <a:spcPts val="25"/>
                        </a:spcBef>
                      </a:pP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bouwramen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plaatsen,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gevellijnen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bepalen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bouwplank,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verklikpunten</a:t>
                      </a:r>
                      <a:r>
                        <a:rPr dirty="0" sz="750" spc="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aangeven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844"/>
                        </a:lnSpc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869"/>
                        </a:lnSpc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ts val="869"/>
                        </a:lnSpc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5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kozijnen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waterpas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lood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40970" indent="635">
                        <a:lnSpc>
                          <a:spcPct val="133500"/>
                        </a:lnSpc>
                      </a:pP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meterpeil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aanbrengen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werktekeningen. 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5telwerkzaamheden voorbereiden,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koppenmaat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lagenmaat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bepalen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afschrijven. </a:t>
                      </a: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Metselprofielen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halfsteensmuur 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spouwmuur </a:t>
                      </a:r>
                      <a:r>
                        <a:rPr dirty="0" sz="750" spc="20">
                          <a:solidFill>
                            <a:srgbClr val="4F505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Buiten- </a:t>
                      </a:r>
                      <a:r>
                        <a:rPr dirty="0" sz="75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binnendeurkozijnen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raam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deur stellen. </a:t>
                      </a: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r>
                        <a:rPr dirty="0" sz="75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49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P/BWl/1.th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(5)CD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Eindtoets 1.1 t/m</a:t>
                      </a:r>
                      <a:r>
                        <a:rPr dirty="0" sz="750" spc="1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2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4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4295">
                        <a:lnSpc>
                          <a:spcPts val="1090"/>
                        </a:lnSpc>
                        <a:spcBef>
                          <a:spcPts val="55"/>
                        </a:spcBef>
                      </a:pP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Cijfer= </a:t>
                      </a:r>
                      <a:r>
                        <a:rPr dirty="0" sz="1000" spc="-15" i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900" spc="-7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70" i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90" i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5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114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750" spc="1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5801" y="462536"/>
            <a:ext cx="6129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62626"/>
                </a:solidFill>
                <a:latin typeface="Arial"/>
                <a:cs typeface="Arial"/>
              </a:rPr>
              <a:t>Wonen </a:t>
            </a:r>
            <a:r>
              <a:rPr dirty="0" sz="1400" spc="50" b="1">
                <a:solidFill>
                  <a:srgbClr val="262626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62626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62626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Cohort</a:t>
            </a:r>
            <a:r>
              <a:rPr dirty="0" sz="1350" spc="1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4123" y="6917372"/>
            <a:ext cx="6142990" cy="47244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35"/>
              </a:spcBef>
              <a:buChar char="•"/>
              <a:tabLst>
                <a:tab pos="84455" algn="l"/>
              </a:tabLst>
            </a:pPr>
            <a:r>
              <a:rPr dirty="0" sz="750">
                <a:solidFill>
                  <a:srgbClr val="262626"/>
                </a:solidFill>
                <a:latin typeface="Arial"/>
                <a:cs typeface="Arial"/>
              </a:rPr>
              <a:t>Kern </a:t>
            </a:r>
            <a:r>
              <a:rPr dirty="0" sz="750" spc="40">
                <a:solidFill>
                  <a:srgbClr val="262626"/>
                </a:solidFill>
                <a:latin typeface="Arial"/>
                <a:cs typeface="Arial"/>
              </a:rPr>
              <a:t>deel </a:t>
            </a:r>
            <a:r>
              <a:rPr dirty="0" sz="750" spc="5">
                <a:solidFill>
                  <a:srgbClr val="262626"/>
                </a:solidFill>
                <a:latin typeface="Arial"/>
                <a:cs typeface="Arial"/>
              </a:rPr>
              <a:t>(a) Algemene </a:t>
            </a:r>
            <a:r>
              <a:rPr dirty="0" sz="750" spc="15">
                <a:solidFill>
                  <a:srgbClr val="262626"/>
                </a:solidFill>
                <a:latin typeface="Arial"/>
                <a:cs typeface="Arial"/>
              </a:rPr>
              <a:t>kennis </a:t>
            </a:r>
            <a:r>
              <a:rPr dirty="0" sz="750" spc="20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62626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262626"/>
                </a:solidFill>
                <a:latin typeface="Arial"/>
                <a:cs typeface="Arial"/>
              </a:rPr>
              <a:t>(b) Professionele </a:t>
            </a:r>
            <a:r>
              <a:rPr dirty="0" sz="750" spc="15">
                <a:solidFill>
                  <a:srgbClr val="262626"/>
                </a:solidFill>
                <a:latin typeface="Arial"/>
                <a:cs typeface="Arial"/>
              </a:rPr>
              <a:t>kennis </a:t>
            </a:r>
            <a:r>
              <a:rPr dirty="0" sz="750" spc="20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62626"/>
                </a:solidFill>
                <a:latin typeface="Arial"/>
                <a:cs typeface="Arial"/>
              </a:rPr>
              <a:t>vaardigheden, </a:t>
            </a:r>
            <a:r>
              <a:rPr dirty="0" sz="750">
                <a:solidFill>
                  <a:srgbClr val="3A3B3B"/>
                </a:solidFill>
                <a:latin typeface="Arial"/>
                <a:cs typeface="Arial"/>
              </a:rPr>
              <a:t>(c) </a:t>
            </a:r>
            <a:r>
              <a:rPr dirty="0" sz="750" spc="25">
                <a:solidFill>
                  <a:srgbClr val="262626"/>
                </a:solidFill>
                <a:latin typeface="Arial"/>
                <a:cs typeface="Arial"/>
              </a:rPr>
              <a:t>Loopbaanoriëntatie </a:t>
            </a:r>
            <a:r>
              <a:rPr dirty="0" sz="750" spc="15">
                <a:solidFill>
                  <a:srgbClr val="262626"/>
                </a:solidFill>
                <a:latin typeface="Arial"/>
                <a:cs typeface="Arial"/>
              </a:rPr>
              <a:t>en-</a:t>
            </a:r>
            <a:r>
              <a:rPr dirty="0" sz="750" spc="5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62626"/>
                </a:solidFill>
                <a:latin typeface="Arial"/>
                <a:cs typeface="Arial"/>
              </a:rPr>
              <a:t>ontwikkeling </a:t>
            </a:r>
            <a:r>
              <a:rPr dirty="0" sz="750" spc="5">
                <a:solidFill>
                  <a:srgbClr val="4F5050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86360" indent="-71755">
              <a:lnSpc>
                <a:spcPct val="100000"/>
              </a:lnSpc>
              <a:spcBef>
                <a:spcPts val="250"/>
              </a:spcBef>
              <a:buChar char="•"/>
              <a:tabLst>
                <a:tab pos="86995" algn="l"/>
              </a:tabLst>
            </a:pPr>
            <a:r>
              <a:rPr dirty="0" sz="750" spc="-70">
                <a:solidFill>
                  <a:srgbClr val="262626"/>
                </a:solidFill>
                <a:latin typeface="Arial"/>
                <a:cs typeface="Arial"/>
              </a:rPr>
              <a:t>P </a:t>
            </a:r>
            <a:r>
              <a:rPr dirty="0" sz="750" spc="-30">
                <a:solidFill>
                  <a:srgbClr val="262626"/>
                </a:solidFill>
                <a:latin typeface="Arial"/>
                <a:cs typeface="Arial"/>
              </a:rPr>
              <a:t>/ </a:t>
            </a:r>
            <a:r>
              <a:rPr dirty="0" sz="700">
                <a:solidFill>
                  <a:srgbClr val="262626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262626"/>
                </a:solidFill>
                <a:latin typeface="Arial"/>
                <a:cs typeface="Arial"/>
              </a:rPr>
              <a:t>Profieldeel</a:t>
            </a:r>
            <a:r>
              <a:rPr dirty="0" sz="750" spc="10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62626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70"/>
              </a:spcBef>
            </a:pPr>
            <a:r>
              <a:rPr dirty="0" sz="750" spc="-195">
                <a:solidFill>
                  <a:srgbClr val="262626"/>
                </a:solidFill>
                <a:latin typeface="Arial"/>
                <a:cs typeface="Arial"/>
              </a:rPr>
              <a:t>CD </a:t>
            </a:r>
            <a:r>
              <a:rPr dirty="0" sz="750" spc="-35">
                <a:solidFill>
                  <a:srgbClr val="262626"/>
                </a:solidFill>
                <a:latin typeface="Arial"/>
                <a:cs typeface="Arial"/>
              </a:rPr>
              <a:t>RTTI</a:t>
            </a:r>
            <a:r>
              <a:rPr dirty="0" sz="750" spc="25">
                <a:solidFill>
                  <a:srgbClr val="262626"/>
                </a:solidFill>
                <a:latin typeface="Arial"/>
                <a:cs typeface="Arial"/>
              </a:rPr>
              <a:t> 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2076450"/>
          </a:xfrm>
          <a:custGeom>
            <a:avLst/>
            <a:gdLst/>
            <a:ahLst/>
            <a:cxnLst/>
            <a:rect l="l" t="t" r="r" b="b"/>
            <a:pathLst>
              <a:path w="0" h="2076450">
                <a:moveTo>
                  <a:pt x="0" y="2075983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0498" y="780020"/>
          <a:ext cx="9458325" cy="5574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454659"/>
                <a:gridCol w="1534794"/>
                <a:gridCol w="716914"/>
                <a:gridCol w="1259839"/>
                <a:gridCol w="3145790"/>
                <a:gridCol w="283209"/>
                <a:gridCol w="337820"/>
                <a:gridCol w="527050"/>
                <a:gridCol w="545465"/>
              </a:tblGrid>
              <a:tr h="613636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4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969770">
                        <a:lnSpc>
                          <a:spcPts val="1200"/>
                        </a:lnSpc>
                        <a:spcBef>
                          <a:spcPts val="105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B8,B13 </a:t>
                      </a:r>
                      <a:r>
                        <a:rPr dirty="0" sz="800" spc="4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B22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800" spc="4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C2 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BB/KB Schooljaar:</a:t>
                      </a:r>
                      <a:r>
                        <a:rPr dirty="0" sz="750" spc="7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4, </a:t>
                      </a:r>
                      <a:r>
                        <a:rPr dirty="0" sz="750" spc="-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750" spc="2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7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decoratie.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1920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65"/>
                        </a:lnSpc>
                        <a:spcBef>
                          <a:spcPts val="275"/>
                        </a:spcBef>
                      </a:pPr>
                      <a:r>
                        <a:rPr dirty="0" sz="750" spc="15" b="1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20" b="1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>
                        <a:lnSpc>
                          <a:spcPts val="840"/>
                        </a:lnSpc>
                        <a:spcBef>
                          <a:spcPts val="355"/>
                        </a:spcBef>
                      </a:pP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87325" marR="61594" indent="-109220">
                        <a:lnSpc>
                          <a:spcPct val="1389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45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0" b="1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5565" marR="81915" indent="-1905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P/BWl/4,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ontwerpen 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interieurelement. 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P/BWl/4.1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273050" indent="-3175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27635" indent="2540">
                        <a:lnSpc>
                          <a:spcPct val="124200"/>
                        </a:lnSpc>
                        <a:spcBef>
                          <a:spcPts val="50"/>
                        </a:spcBef>
                      </a:pP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van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wensen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eisen </a:t>
                      </a:r>
                      <a:r>
                        <a:rPr dirty="0" sz="800" spc="-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ICT,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eenvoudig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1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2D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3D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CAD-tekenprogramma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omzetten  </a:t>
                      </a:r>
                      <a:r>
                        <a:rPr dirty="0" sz="80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werktekeningen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6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33985" indent="254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B102 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55904" indent="-635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8890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gebruik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makend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decoratieve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op 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-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kennis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kleurgebruik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vormgeving. Kleurkarakteristieken 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toepassen 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kleuren combineren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tot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kleurcontrasten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decoratie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een  </a:t>
                      </a:r>
                      <a:r>
                        <a:rPr dirty="0" sz="80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opdrachtgever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6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P/BWl/4.3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3050" indent="-635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6096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</a:t>
                      </a:r>
                      <a:r>
                        <a:rPr dirty="0" sz="800" spc="-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00" spc="-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behulp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hout</a:t>
                      </a:r>
                      <a:r>
                        <a:rPr dirty="0" sz="8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plaatmateriaal. 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Het maken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voorbereiden.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interieurelement met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moderne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verbindingsmaterialen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maken,  samenstellen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opsluiten. </a:t>
                      </a:r>
                      <a:r>
                        <a:rPr dirty="0" sz="8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Gangbare</a:t>
                      </a:r>
                      <a:r>
                        <a:rPr dirty="0" sz="800" spc="1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elektrische-,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90170" indent="2540">
                        <a:lnSpc>
                          <a:spcPct val="125200"/>
                        </a:lnSpc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pneumatische-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veilig 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29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P/BWl/4.4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3050" indent="2540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voorbehandelen,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decoreren.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66040" indent="2540">
                        <a:lnSpc>
                          <a:spcPct val="125200"/>
                        </a:lnSpc>
                      </a:pP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behandelplan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ondergronden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 plaatmateriaal. </a:t>
                      </a:r>
                      <a:r>
                        <a:rPr dirty="0" sz="8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werkschema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afwerking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voorbehandeling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bepalen. </a:t>
                      </a:r>
                      <a:r>
                        <a:rPr dirty="0" sz="8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voorbehandelen </a:t>
                      </a:r>
                      <a:r>
                        <a:rPr dirty="0" sz="8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afwerken 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gedragen </a:t>
                      </a:r>
                      <a:r>
                        <a:rPr dirty="0" sz="800" spc="-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verfp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roducte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figuren</a:t>
                      </a: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printen,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plotten, snijplotten, </a:t>
                      </a:r>
                      <a:r>
                        <a:rPr dirty="0" sz="8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pellen, </a:t>
                      </a: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plakken </a:t>
                      </a:r>
                      <a:r>
                        <a:rPr dirty="0" sz="8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71904" y="450324"/>
            <a:ext cx="6132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262828"/>
                </a:solidFill>
                <a:latin typeface="Arial"/>
                <a:cs typeface="Arial"/>
              </a:rPr>
              <a:t>Profielprogramma Bouwen, </a:t>
            </a:r>
            <a:r>
              <a:rPr dirty="0" sz="1350" spc="30" b="1">
                <a:solidFill>
                  <a:srgbClr val="262828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62828"/>
                </a:solidFill>
                <a:latin typeface="Arial"/>
                <a:cs typeface="Arial"/>
              </a:rPr>
              <a:t>&amp; </a:t>
            </a:r>
            <a:r>
              <a:rPr dirty="0" sz="1350" spc="30" b="1">
                <a:solidFill>
                  <a:srgbClr val="262828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62828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Cohort</a:t>
            </a:r>
            <a:r>
              <a:rPr dirty="0" sz="1350" spc="80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6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6837" y="6898084"/>
            <a:ext cx="6135370" cy="4806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har char="•"/>
              <a:tabLst>
                <a:tab pos="84455" algn="l"/>
              </a:tabLst>
            </a:pPr>
            <a:r>
              <a:rPr dirty="0" sz="800" spc="-25">
                <a:solidFill>
                  <a:srgbClr val="262828"/>
                </a:solidFill>
                <a:latin typeface="Arial"/>
                <a:cs typeface="Arial"/>
              </a:rPr>
              <a:t>Kern </a:t>
            </a:r>
            <a:r>
              <a:rPr dirty="0" sz="800" spc="20">
                <a:solidFill>
                  <a:srgbClr val="262828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62828"/>
                </a:solidFill>
                <a:latin typeface="Arial"/>
                <a:cs typeface="Arial"/>
              </a:rPr>
              <a:t>(a) Algemene </a:t>
            </a:r>
            <a:r>
              <a:rPr dirty="0" sz="800" spc="-15">
                <a:solidFill>
                  <a:srgbClr val="262828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62828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6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3B3B3B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62828"/>
                </a:solidFill>
                <a:latin typeface="Arial"/>
                <a:cs typeface="Arial"/>
              </a:rPr>
              <a:t>Professionele </a:t>
            </a:r>
            <a:r>
              <a:rPr dirty="0" sz="800" spc="-10">
                <a:solidFill>
                  <a:srgbClr val="262828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62828"/>
                </a:solidFill>
                <a:latin typeface="Arial"/>
                <a:cs typeface="Arial"/>
              </a:rPr>
              <a:t>en </a:t>
            </a:r>
            <a:r>
              <a:rPr dirty="0" sz="800" spc="-10">
                <a:solidFill>
                  <a:srgbClr val="26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62828"/>
                </a:solidFill>
                <a:latin typeface="Arial"/>
                <a:cs typeface="Arial"/>
              </a:rPr>
              <a:t>(c) </a:t>
            </a:r>
            <a:r>
              <a:rPr dirty="0" sz="800" spc="5">
                <a:solidFill>
                  <a:srgbClr val="262828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62828"/>
                </a:solidFill>
                <a:latin typeface="Arial"/>
                <a:cs typeface="Arial"/>
              </a:rPr>
              <a:t>en-</a:t>
            </a:r>
            <a:r>
              <a:rPr dirty="0" sz="800" spc="-10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62828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19050" marR="5108575" indent="-6985">
              <a:lnSpc>
                <a:spcPct val="122700"/>
              </a:lnSpc>
              <a:spcBef>
                <a:spcPts val="25"/>
              </a:spcBef>
              <a:buClr>
                <a:srgbClr val="3B3B3B"/>
              </a:buClr>
              <a:buChar char="•"/>
              <a:tabLst>
                <a:tab pos="83820" algn="l"/>
              </a:tabLst>
            </a:pPr>
            <a:r>
              <a:rPr dirty="0" sz="800" spc="-75">
                <a:solidFill>
                  <a:srgbClr val="262828"/>
                </a:solidFill>
                <a:latin typeface="Arial"/>
                <a:cs typeface="Arial"/>
              </a:rPr>
              <a:t>P </a:t>
            </a:r>
            <a:r>
              <a:rPr dirty="0" sz="800" spc="-35">
                <a:solidFill>
                  <a:srgbClr val="262828"/>
                </a:solidFill>
                <a:latin typeface="Arial"/>
                <a:cs typeface="Arial"/>
              </a:rPr>
              <a:t>/ </a:t>
            </a:r>
            <a:r>
              <a:rPr dirty="0" sz="600" spc="-50" i="1">
                <a:solidFill>
                  <a:srgbClr val="262828"/>
                </a:solidFill>
                <a:latin typeface="Arial"/>
                <a:cs typeface="Arial"/>
              </a:rPr>
              <a:t>= </a:t>
            </a:r>
            <a:r>
              <a:rPr dirty="0" sz="800" spc="15">
                <a:solidFill>
                  <a:srgbClr val="262828"/>
                </a:solidFill>
                <a:latin typeface="Arial"/>
                <a:cs typeface="Arial"/>
              </a:rPr>
              <a:t>Profieldeel </a:t>
            </a:r>
            <a:r>
              <a:rPr dirty="0" sz="800" spc="-65">
                <a:solidFill>
                  <a:srgbClr val="262828"/>
                </a:solidFill>
                <a:latin typeface="Arial"/>
                <a:cs typeface="Arial"/>
              </a:rPr>
              <a:t>BWI  </a:t>
            </a:r>
            <a:r>
              <a:rPr dirty="0" sz="800" spc="-229">
                <a:solidFill>
                  <a:srgbClr val="262828"/>
                </a:solidFill>
                <a:latin typeface="Arial"/>
                <a:cs typeface="Arial"/>
              </a:rPr>
              <a:t>CD</a:t>
            </a:r>
            <a:r>
              <a:rPr dirty="0" sz="800" spc="4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62828"/>
                </a:solidFill>
                <a:latin typeface="Arial"/>
                <a:cs typeface="Arial"/>
              </a:rPr>
              <a:t>RTTI</a:t>
            </a:r>
            <a:r>
              <a:rPr dirty="0" sz="800" spc="15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6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380490"/>
          </a:xfrm>
          <a:custGeom>
            <a:avLst/>
            <a:gdLst/>
            <a:ahLst/>
            <a:cxnLst/>
            <a:rect l="l" t="t" r="r" b="b"/>
            <a:pathLst>
              <a:path w="0" h="1380490">
                <a:moveTo>
                  <a:pt x="0" y="1379918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292" y="993724"/>
          <a:ext cx="9467215" cy="129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890"/>
                <a:gridCol w="442595"/>
                <a:gridCol w="1537970"/>
                <a:gridCol w="729615"/>
                <a:gridCol w="1257300"/>
                <a:gridCol w="3140075"/>
                <a:gridCol w="290195"/>
                <a:gridCol w="329565"/>
                <a:gridCol w="537209"/>
                <a:gridCol w="546100"/>
              </a:tblGrid>
              <a:tr h="3480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LOB: c.1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Stage: </a:t>
                      </a:r>
                      <a:r>
                        <a:rPr dirty="0" sz="75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stageboek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Eindtoets 4.1 t/m</a:t>
                      </a:r>
                      <a:r>
                        <a:rPr dirty="0" sz="750" spc="1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77470">
                        <a:lnSpc>
                          <a:spcPts val="1140"/>
                        </a:lnSpc>
                        <a:spcBef>
                          <a:spcPts val="30"/>
                        </a:spcBef>
                      </a:pPr>
                      <a:r>
                        <a:rPr dirty="0" sz="7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5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70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20" i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750" spc="2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Opst</a:t>
                      </a:r>
                      <a:r>
                        <a:rPr dirty="0" sz="750" spc="-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eller</a:t>
                      </a:r>
                      <a:r>
                        <a:rPr dirty="0" sz="750" spc="-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vakgroep d.d.</a:t>
                      </a:r>
                      <a:r>
                        <a:rPr dirty="0" sz="75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7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19"/>
                        </a:lnSpc>
                        <a:spcBef>
                          <a:spcPts val="300"/>
                        </a:spcBef>
                      </a:pPr>
                      <a:r>
                        <a:rPr dirty="0" sz="750" spc="-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-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5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9698" y="447272"/>
            <a:ext cx="6140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12121"/>
                </a:solidFill>
                <a:latin typeface="Arial"/>
                <a:cs typeface="Arial"/>
              </a:rPr>
              <a:t>Profielprogramma </a:t>
            </a:r>
            <a:r>
              <a:rPr dirty="0" sz="1350" spc="25" b="1">
                <a:solidFill>
                  <a:srgbClr val="212121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12121"/>
                </a:solidFill>
                <a:latin typeface="Arial"/>
                <a:cs typeface="Arial"/>
              </a:rPr>
              <a:t>Wonen </a:t>
            </a:r>
            <a:r>
              <a:rPr dirty="0" sz="1400" spc="50" b="1">
                <a:solidFill>
                  <a:srgbClr val="212121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12121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12121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Cohort</a:t>
            </a:r>
            <a:r>
              <a:rPr dirty="0" sz="1350" spc="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212121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020" y="6909832"/>
            <a:ext cx="6149975" cy="470534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4455" algn="l"/>
              </a:tabLst>
            </a:pP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Kern 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deel </a:t>
            </a:r>
            <a:r>
              <a:rPr dirty="0" sz="750" spc="-10">
                <a:solidFill>
                  <a:srgbClr val="212121"/>
                </a:solidFill>
                <a:latin typeface="Arial"/>
                <a:cs typeface="Arial"/>
              </a:rPr>
              <a:t>(a) 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Algemene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kennis en vaardigheden,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(b) Professionele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(c)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Loopbaanoriëntatie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en-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ontwikkeling.</a:t>
            </a:r>
            <a:endParaRPr sz="7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25"/>
              </a:spcBef>
            </a:pPr>
            <a:r>
              <a:rPr dirty="0" sz="700" spc="30">
                <a:solidFill>
                  <a:srgbClr val="212121"/>
                </a:solidFill>
                <a:latin typeface="Arial"/>
                <a:cs typeface="Arial"/>
              </a:rPr>
              <a:t>*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P/ 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Profieldeel</a:t>
            </a:r>
            <a:r>
              <a:rPr dirty="0" sz="750" spc="10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50" spc="-145">
                <a:solidFill>
                  <a:srgbClr val="212121"/>
                </a:solidFill>
                <a:latin typeface="Times New Roman"/>
                <a:cs typeface="Times New Roman"/>
              </a:rPr>
              <a:t>BWI</a:t>
            </a:r>
            <a:endParaRPr sz="85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254"/>
              </a:spcBef>
            </a:pPr>
            <a:r>
              <a:rPr dirty="0" sz="700" spc="15">
                <a:solidFill>
                  <a:srgbClr val="212121"/>
                </a:solidFill>
                <a:latin typeface="Times New Roman"/>
                <a:cs typeface="Times New Roman"/>
              </a:rPr>
              <a:t>(i) </a:t>
            </a:r>
            <a:r>
              <a:rPr dirty="0" sz="750" spc="-15">
                <a:solidFill>
                  <a:srgbClr val="212121"/>
                </a:solidFill>
                <a:latin typeface="Arial"/>
                <a:cs typeface="Arial"/>
              </a:rPr>
              <a:t>RTTI</a:t>
            </a:r>
            <a:r>
              <a:rPr dirty="0" sz="750" spc="-11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6454" y="917401"/>
          <a:ext cx="9446260" cy="5663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448309"/>
                <a:gridCol w="1540510"/>
                <a:gridCol w="719455"/>
                <a:gridCol w="1259839"/>
                <a:gridCol w="3136265"/>
                <a:gridCol w="288925"/>
                <a:gridCol w="334645"/>
                <a:gridCol w="542290"/>
                <a:gridCol w="530225"/>
              </a:tblGrid>
              <a:tr h="613636"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 marR="798195" indent="-3175">
                        <a:lnSpc>
                          <a:spcPts val="1200"/>
                        </a:lnSpc>
                        <a:spcBef>
                          <a:spcPts val="110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Kerndeel: B3,BS,B6,B7,B8,89,B12,B16,Bl8 </a:t>
                      </a:r>
                      <a:r>
                        <a:rPr dirty="0" sz="80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820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850" spc="-60" b="1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C2  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-6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Profieldeel: 2,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Bouwen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vanaf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6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fundering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8270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65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0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84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7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7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50" spc="-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421640" indent="-4445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P/BWl/2,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bekisting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systeembekisting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maken, een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halfsteensmuur metselen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isolatiematerialen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veilig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ladders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77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P/BWl/2.1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59079" indent="-635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67310" indent="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bekistingen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strook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systeembekisting.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 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fundering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opgaand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metselwerk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eenvoudige 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strokenfundering</a:t>
                      </a:r>
                      <a:r>
                        <a:rPr dirty="0" sz="800" spc="-1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PS-systeembekisting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stellen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eenvoudige wapening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vlechten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6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nbrengen.[;</a:t>
                      </a:r>
                      <a:r>
                        <a:rPr dirty="0" sz="800" spc="-1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I;]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P/BWl/2.2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4320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26695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halfsteensmuur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metselen</a:t>
                      </a:r>
                      <a:r>
                        <a:rPr dirty="0" sz="800" spc="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Metselwerk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werkplek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inrichten,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stell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0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Basistechnieken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metselen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toepassen.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8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P/BWl/2.3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9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60350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isolatiematerialen verwerken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behulp van actuele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kennis 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isolatie en</a:t>
                      </a:r>
                      <a:r>
                        <a:rPr dirty="0" sz="800" spc="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ventilatie.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 marR="128905" indent="2540">
                        <a:lnSpc>
                          <a:spcPct val="124100"/>
                        </a:lnSpc>
                        <a:spcBef>
                          <a:spcPts val="1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isolatiewaarde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constructies 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berekenen.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belang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functie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ventilatie 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besch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rijven</a:t>
                      </a:r>
                      <a:r>
                        <a:rPr dirty="0" sz="800" spc="1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Isolatiematerialen in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opgaand werk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-5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Afval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juiste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afvoeren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0">
                          <a:solidFill>
                            <a:srgbClr val="3B3B3B"/>
                          </a:solidFill>
                          <a:latin typeface="Times New Roman"/>
                          <a:cs typeface="Times New Roman"/>
                        </a:rPr>
                        <a:t>[;(;J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3B3B3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47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P/BWl/2.4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7945" indent="2540">
                        <a:lnSpc>
                          <a:spcPct val="11439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veiligheidsvoorschriften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gebruiken. Verplichte 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beschikbare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beschermingsmiddelen 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toepassen.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Juiste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kiezen.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Rolsteigers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conform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voorschriften opbouwen,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afbreken</a:t>
                      </a: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c.1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5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3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Sta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ge</a:t>
                      </a:r>
                      <a:r>
                        <a:rPr dirty="0" sz="800" spc="-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inclusief stageboek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4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2.1 </a:t>
                      </a:r>
                      <a:r>
                        <a:rPr dirty="0" sz="800" spc="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10">
                  <a:txBody>
                    <a:bodyPr/>
                    <a:lstStyle/>
                    <a:p>
                      <a:pPr marL="75565" marR="248285" indent="635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40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900" spc="-70" i="1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70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weging/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Indien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opdrachten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profiel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voldoende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zijn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afgesloten kan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deelnemen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toetsing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afsluiting.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Dit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heeft 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gevolgen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doorstroom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naar 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volgend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profiel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examenonderdeel.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5807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d.: 16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14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9698" y="441166"/>
            <a:ext cx="6129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242424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Bouwen, </a:t>
            </a:r>
            <a:r>
              <a:rPr dirty="0" sz="1350" spc="50" b="1">
                <a:solidFill>
                  <a:srgbClr val="242424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42424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42424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42424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Cohort</a:t>
            </a:r>
            <a:r>
              <a:rPr dirty="0" sz="1350" spc="-30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42424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734" y="6891978"/>
            <a:ext cx="6132195" cy="4806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har char="•"/>
              <a:tabLst>
                <a:tab pos="84455" algn="l"/>
              </a:tabLst>
            </a:pPr>
            <a:r>
              <a:rPr dirty="0" sz="800" spc="-30">
                <a:solidFill>
                  <a:srgbClr val="242424"/>
                </a:solidFill>
                <a:latin typeface="Arial"/>
                <a:cs typeface="Arial"/>
              </a:rPr>
              <a:t>Kern </a:t>
            </a:r>
            <a:r>
              <a:rPr dirty="0" sz="800">
                <a:solidFill>
                  <a:srgbClr val="242424"/>
                </a:solidFill>
                <a:latin typeface="Arial"/>
                <a:cs typeface="Arial"/>
              </a:rPr>
              <a:t>deel </a:t>
            </a:r>
            <a:r>
              <a:rPr dirty="0" sz="800" spc="-15">
                <a:solidFill>
                  <a:srgbClr val="242424"/>
                </a:solidFill>
                <a:latin typeface="Arial"/>
                <a:cs typeface="Arial"/>
              </a:rPr>
              <a:t>(a) </a:t>
            </a:r>
            <a:r>
              <a:rPr dirty="0" sz="800" spc="-20">
                <a:solidFill>
                  <a:srgbClr val="242424"/>
                </a:solidFill>
                <a:latin typeface="Arial"/>
                <a:cs typeface="Arial"/>
              </a:rPr>
              <a:t>Algemene </a:t>
            </a:r>
            <a:r>
              <a:rPr dirty="0" sz="800" spc="-15">
                <a:solidFill>
                  <a:srgbClr val="242424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42424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42424"/>
                </a:solidFill>
                <a:latin typeface="Arial"/>
                <a:cs typeface="Arial"/>
              </a:rPr>
              <a:t>Professionele </a:t>
            </a:r>
            <a:r>
              <a:rPr dirty="0" sz="800" spc="-10">
                <a:solidFill>
                  <a:srgbClr val="242424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800" spc="-10">
                <a:solidFill>
                  <a:srgbClr val="242424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42424"/>
                </a:solidFill>
                <a:latin typeface="Arial"/>
                <a:cs typeface="Arial"/>
              </a:rPr>
              <a:t>(c)</a:t>
            </a:r>
            <a:r>
              <a:rPr dirty="0" sz="800" spc="-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42424"/>
                </a:solidFill>
                <a:latin typeface="Arial"/>
                <a:cs typeface="Arial"/>
              </a:rPr>
              <a:t>Loopbaanoriëntatie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en- </a:t>
            </a:r>
            <a:r>
              <a:rPr dirty="0" sz="800" spc="5">
                <a:solidFill>
                  <a:srgbClr val="242424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83185" indent="-71120">
              <a:lnSpc>
                <a:spcPct val="100000"/>
              </a:lnSpc>
              <a:spcBef>
                <a:spcPts val="240"/>
              </a:spcBef>
              <a:buChar char="•"/>
              <a:tabLst>
                <a:tab pos="83820" algn="l"/>
              </a:tabLst>
            </a:pPr>
            <a:r>
              <a:rPr dirty="0" sz="800" spc="-135">
                <a:solidFill>
                  <a:srgbClr val="242424"/>
                </a:solidFill>
                <a:latin typeface="Arial"/>
                <a:cs typeface="Arial"/>
              </a:rPr>
              <a:t>P </a:t>
            </a:r>
            <a:r>
              <a:rPr dirty="0" sz="800" spc="-60">
                <a:solidFill>
                  <a:srgbClr val="242424"/>
                </a:solidFill>
                <a:latin typeface="Arial"/>
                <a:cs typeface="Arial"/>
              </a:rPr>
              <a:t>/</a:t>
            </a:r>
            <a:r>
              <a:rPr dirty="0" sz="800" spc="10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42424"/>
                </a:solidFill>
                <a:latin typeface="Arial"/>
                <a:cs typeface="Arial"/>
              </a:rPr>
              <a:t>= </a:t>
            </a:r>
            <a:r>
              <a:rPr dirty="0" sz="800" spc="10">
                <a:solidFill>
                  <a:srgbClr val="242424"/>
                </a:solidFill>
                <a:latin typeface="Arial"/>
                <a:cs typeface="Arial"/>
              </a:rPr>
              <a:t>Profieldeel</a:t>
            </a:r>
            <a:r>
              <a:rPr dirty="0" sz="800" spc="-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80" b="1">
                <a:solidFill>
                  <a:srgbClr val="242424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20"/>
              </a:spcBef>
            </a:pPr>
            <a:r>
              <a:rPr dirty="0" sz="800" spc="-229">
                <a:solidFill>
                  <a:srgbClr val="3B3B3B"/>
                </a:solidFill>
                <a:latin typeface="Arial"/>
                <a:cs typeface="Arial"/>
              </a:rPr>
              <a:t>CD</a:t>
            </a:r>
            <a:r>
              <a:rPr dirty="0" sz="800" spc="5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42424"/>
                </a:solidFill>
                <a:latin typeface="Arial"/>
                <a:cs typeface="Arial"/>
              </a:rPr>
              <a:t>RTTI</a:t>
            </a:r>
            <a:r>
              <a:rPr dirty="0" sz="800" spc="2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806450"/>
          </a:xfrm>
          <a:custGeom>
            <a:avLst/>
            <a:gdLst/>
            <a:ahLst/>
            <a:cxnLst/>
            <a:rect l="l" t="t" r="r" b="b"/>
            <a:pathLst>
              <a:path w="0" h="806450">
                <a:moveTo>
                  <a:pt x="0" y="805969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630" y="1195216"/>
          <a:ext cx="9461500" cy="405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445134"/>
                <a:gridCol w="1540510"/>
                <a:gridCol w="719454"/>
                <a:gridCol w="1259839"/>
                <a:gridCol w="3136264"/>
                <a:gridCol w="288925"/>
                <a:gridCol w="334645"/>
                <a:gridCol w="532765"/>
                <a:gridCol w="541654"/>
              </a:tblGrid>
              <a:tr h="613636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750" spc="10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5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1437640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750" spc="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-45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Ke </a:t>
                      </a:r>
                      <a:r>
                        <a:rPr dirty="0" sz="750" spc="20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rndeel</a:t>
                      </a:r>
                      <a:r>
                        <a:rPr dirty="0" sz="750" spc="20" b="1">
                          <a:solidFill>
                            <a:srgbClr val="344857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87,B10,B12,B13,B14,BlS,816,817 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B18  </a:t>
                      </a:r>
                      <a:r>
                        <a:rPr dirty="0" sz="750" spc="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750" spc="-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750" spc="-5" b="1">
                          <a:solidFill>
                            <a:srgbClr val="465B7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BB/KB</a:t>
                      </a:r>
                      <a:r>
                        <a:rPr dirty="0" sz="750" spc="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7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Sch </a:t>
                      </a: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ooljaar</a:t>
                      </a:r>
                      <a:r>
                        <a:rPr dirty="0" sz="750" spc="10" b="1">
                          <a:solidFill>
                            <a:srgbClr val="344857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3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Profieldeel: 3, Hout </a:t>
                      </a:r>
                      <a:r>
                        <a:rPr dirty="0" sz="750" spc="3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meubelverbindingen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30175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10" b="1">
                          <a:solidFill>
                            <a:srgbClr val="212F4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65" b="1">
                          <a:solidFill>
                            <a:srgbClr val="212F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750" b="1">
                          <a:solidFill>
                            <a:srgbClr val="34485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90"/>
                        </a:lnSpc>
                        <a:spcBef>
                          <a:spcPts val="195"/>
                        </a:spcBef>
                      </a:pPr>
                      <a:r>
                        <a:rPr dirty="0" sz="850" spc="-35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0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45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875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0C161C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750" spc="25" b="1">
                          <a:solidFill>
                            <a:srgbClr val="34485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915"/>
                        </a:lnSpc>
                        <a:spcBef>
                          <a:spcPts val="275"/>
                        </a:spcBef>
                      </a:pPr>
                      <a:r>
                        <a:rPr dirty="0" sz="800" spc="-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819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8B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819"/>
                        </a:lnSpc>
                        <a:spcBef>
                          <a:spcPts val="330"/>
                        </a:spcBef>
                      </a:pPr>
                      <a:r>
                        <a:rPr dirty="0" sz="750" spc="-6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5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0" b="1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750" spc="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9215" marR="960119" indent="-1905">
                        <a:lnSpc>
                          <a:spcPct val="122700"/>
                        </a:lnSpc>
                        <a:spcBef>
                          <a:spcPts val="85"/>
                        </a:spcBef>
                      </a:pPr>
                      <a:r>
                        <a:rPr dirty="0" sz="75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P/BWl/3,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enkelvoudige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behulp van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elektrische-, 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pneumatische-</a:t>
                      </a:r>
                      <a:r>
                        <a:rPr dirty="0" sz="800" spc="6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niet-aangedreven</a:t>
                      </a: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handgereedschappen</a:t>
                      </a:r>
                      <a:r>
                        <a:rPr dirty="0" sz="800" spc="-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houtbewerk</a:t>
                      </a: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ngsmach</a:t>
                      </a:r>
                      <a:r>
                        <a:rPr dirty="0" sz="800" spc="-8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nes.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 BW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0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7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35255" indent="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 hand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werkteken</a:t>
                      </a:r>
                      <a:r>
                        <a:rPr dirty="0" sz="800" spc="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werkzaamheden 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verrichten voor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werkstuk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enkelvoudige 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verbindingen.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voorbereiden. Houtverbindingen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-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CAD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programma</a:t>
                      </a:r>
                      <a:r>
                        <a:rPr dirty="0" sz="800" spc="-6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tekenen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P/BWl/3.2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6225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95885" indent="254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elektrische-,  pneumatische-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houtbewerkingsmachines.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machines en  handgereedschappen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houtbewerkingsmachines 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basisbewerkingen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veilig</a:t>
                      </a:r>
                      <a:r>
                        <a:rPr dirty="0" sz="800" spc="-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P/BWI/ 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(S)G)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Eindtoets 3.1 t/m</a:t>
                      </a:r>
                      <a:r>
                        <a:rPr dirty="0" sz="800" spc="2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120"/>
                        </a:lnSpc>
                        <a:spcBef>
                          <a:spcPts val="30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7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5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6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25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-25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Opsteller </a:t>
                      </a:r>
                      <a:r>
                        <a:rPr dirty="0" sz="800" spc="-3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45">
                          <a:solidFill>
                            <a:srgbClr val="52525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4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Vaststelling vakgroep d.d.: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6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9698" y="453379"/>
            <a:ext cx="6137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12323"/>
                </a:solidFill>
                <a:latin typeface="Arial"/>
                <a:cs typeface="Arial"/>
              </a:rPr>
              <a:t>Profielprogramma </a:t>
            </a:r>
            <a:r>
              <a:rPr dirty="0" sz="1350" spc="25" b="1">
                <a:solidFill>
                  <a:srgbClr val="212323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12323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12323"/>
                </a:solidFill>
                <a:latin typeface="Arial"/>
                <a:cs typeface="Arial"/>
              </a:rPr>
              <a:t>&amp; </a:t>
            </a:r>
            <a:r>
              <a:rPr dirty="0" sz="1350" spc="30" b="1">
                <a:solidFill>
                  <a:srgbClr val="212323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12323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12323"/>
                </a:solidFill>
                <a:latin typeface="Arial"/>
                <a:cs typeface="Arial"/>
              </a:rPr>
              <a:t>Cohort</a:t>
            </a:r>
            <a:r>
              <a:rPr dirty="0" sz="1350" spc="315" b="1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123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7683" y="6901137"/>
            <a:ext cx="6153150" cy="4806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har char="•"/>
              <a:tabLst>
                <a:tab pos="84455" algn="l"/>
              </a:tabLst>
            </a:pPr>
            <a:r>
              <a:rPr dirty="0" sz="800" spc="-5">
                <a:solidFill>
                  <a:srgbClr val="212323"/>
                </a:solidFill>
                <a:latin typeface="Arial"/>
                <a:cs typeface="Arial"/>
              </a:rPr>
              <a:t>Kern </a:t>
            </a:r>
            <a:r>
              <a:rPr dirty="0" sz="800" spc="20">
                <a:solidFill>
                  <a:srgbClr val="212323"/>
                </a:solidFill>
                <a:latin typeface="Arial"/>
                <a:cs typeface="Arial"/>
              </a:rPr>
              <a:t>deel </a:t>
            </a:r>
            <a:r>
              <a:rPr dirty="0" sz="800" spc="-15">
                <a:solidFill>
                  <a:srgbClr val="212323"/>
                </a:solidFill>
                <a:latin typeface="Arial"/>
                <a:cs typeface="Arial"/>
              </a:rPr>
              <a:t>(a) </a:t>
            </a:r>
            <a:r>
              <a:rPr dirty="0" sz="800" spc="-25">
                <a:solidFill>
                  <a:srgbClr val="212323"/>
                </a:solidFill>
                <a:latin typeface="Arial"/>
                <a:cs typeface="Arial"/>
              </a:rPr>
              <a:t>Algemene </a:t>
            </a:r>
            <a:r>
              <a:rPr dirty="0" sz="800" spc="-10">
                <a:solidFill>
                  <a:srgbClr val="212323"/>
                </a:solidFill>
                <a:latin typeface="Arial"/>
                <a:cs typeface="Arial"/>
              </a:rPr>
              <a:t>kennis en </a:t>
            </a:r>
            <a:r>
              <a:rPr dirty="0" sz="800">
                <a:solidFill>
                  <a:srgbClr val="212323"/>
                </a:solidFill>
                <a:latin typeface="Arial"/>
                <a:cs typeface="Arial"/>
              </a:rPr>
              <a:t>vaardigheden, </a:t>
            </a:r>
            <a:r>
              <a:rPr dirty="0" sz="800" spc="5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dirty="0" sz="800" spc="5">
                <a:solidFill>
                  <a:srgbClr val="212323"/>
                </a:solidFill>
                <a:latin typeface="Arial"/>
                <a:cs typeface="Arial"/>
              </a:rPr>
              <a:t>b) </a:t>
            </a:r>
            <a:r>
              <a:rPr dirty="0" sz="800" spc="-15">
                <a:solidFill>
                  <a:srgbClr val="212323"/>
                </a:solidFill>
                <a:latin typeface="Arial"/>
                <a:cs typeface="Arial"/>
              </a:rPr>
              <a:t>Professionele </a:t>
            </a:r>
            <a:r>
              <a:rPr dirty="0" sz="800" spc="-10">
                <a:solidFill>
                  <a:srgbClr val="212323"/>
                </a:solidFill>
                <a:latin typeface="Arial"/>
                <a:cs typeface="Arial"/>
              </a:rPr>
              <a:t>kennis en vaardigheden</a:t>
            </a:r>
            <a:r>
              <a:rPr dirty="0" sz="800" spc="-1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dirty="0" sz="800" spc="-15">
                <a:solidFill>
                  <a:srgbClr val="212323"/>
                </a:solidFill>
                <a:latin typeface="Arial"/>
                <a:cs typeface="Arial"/>
              </a:rPr>
              <a:t>(c) </a:t>
            </a:r>
            <a:r>
              <a:rPr dirty="0" sz="800" spc="5">
                <a:solidFill>
                  <a:srgbClr val="212323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12323"/>
                </a:solidFill>
                <a:latin typeface="Arial"/>
                <a:cs typeface="Arial"/>
              </a:rPr>
              <a:t>en-</a:t>
            </a:r>
            <a:r>
              <a:rPr dirty="0" sz="800" spc="10">
                <a:solidFill>
                  <a:srgbClr val="212323"/>
                </a:solidFill>
                <a:latin typeface="Arial"/>
                <a:cs typeface="Arial"/>
              </a:rPr>
              <a:t> ontwikkeling.</a:t>
            </a:r>
            <a:endParaRPr sz="800">
              <a:latin typeface="Arial"/>
              <a:cs typeface="Arial"/>
            </a:endParaRPr>
          </a:p>
          <a:p>
            <a:pPr marL="86360" indent="-71755">
              <a:lnSpc>
                <a:spcPct val="100000"/>
              </a:lnSpc>
              <a:spcBef>
                <a:spcPts val="240"/>
              </a:spcBef>
              <a:buClr>
                <a:srgbClr val="3F3F3F"/>
              </a:buClr>
              <a:buFont typeface="Arial"/>
              <a:buChar char="•"/>
              <a:tabLst>
                <a:tab pos="86995" algn="l"/>
              </a:tabLst>
            </a:pPr>
            <a:r>
              <a:rPr dirty="0" sz="800" spc="-75" b="1">
                <a:solidFill>
                  <a:srgbClr val="212323"/>
                </a:solidFill>
                <a:latin typeface="Arial"/>
                <a:cs typeface="Arial"/>
              </a:rPr>
              <a:t>P </a:t>
            </a:r>
            <a:r>
              <a:rPr dirty="0" sz="800" spc="-35">
                <a:solidFill>
                  <a:srgbClr val="212323"/>
                </a:solidFill>
                <a:latin typeface="Arial"/>
                <a:cs typeface="Arial"/>
              </a:rPr>
              <a:t>/ </a:t>
            </a:r>
            <a:r>
              <a:rPr dirty="0" sz="600" spc="-50">
                <a:solidFill>
                  <a:srgbClr val="212323"/>
                </a:solidFill>
                <a:latin typeface="Arial"/>
                <a:cs typeface="Arial"/>
              </a:rPr>
              <a:t>= </a:t>
            </a:r>
            <a:r>
              <a:rPr dirty="0" sz="800" spc="15">
                <a:solidFill>
                  <a:srgbClr val="212323"/>
                </a:solidFill>
                <a:latin typeface="Arial"/>
                <a:cs typeface="Arial"/>
              </a:rPr>
              <a:t>Profieldeel</a:t>
            </a:r>
            <a:r>
              <a:rPr dirty="0" sz="800" spc="-5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12323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20"/>
              </a:spcBef>
            </a:pPr>
            <a:r>
              <a:rPr dirty="0" sz="650" spc="15" i="1">
                <a:solidFill>
                  <a:srgbClr val="212323"/>
                </a:solidFill>
                <a:latin typeface="Arial"/>
                <a:cs typeface="Arial"/>
              </a:rPr>
              <a:t>G) </a:t>
            </a:r>
            <a:r>
              <a:rPr dirty="0" sz="800" spc="-50">
                <a:solidFill>
                  <a:srgbClr val="212323"/>
                </a:solidFill>
                <a:latin typeface="Arial"/>
                <a:cs typeface="Arial"/>
              </a:rPr>
              <a:t>RTTI</a:t>
            </a:r>
            <a:r>
              <a:rPr dirty="0" sz="800" spc="80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3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8182" y="1183005"/>
          <a:ext cx="9449435" cy="5059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11960"/>
                <a:gridCol w="723265"/>
                <a:gridCol w="1260475"/>
                <a:gridCol w="3143250"/>
                <a:gridCol w="265429"/>
                <a:gridCol w="262254"/>
                <a:gridCol w="542925"/>
                <a:gridCol w="622300"/>
              </a:tblGrid>
              <a:tr h="464043">
                <a:tc gridSpan="5">
                  <a:txBody>
                    <a:bodyPr/>
                    <a:lstStyle/>
                    <a:p>
                      <a:pPr marL="71120" marR="2474595" indent="381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>
                          <a:solidFill>
                            <a:srgbClr val="42566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4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Schooljaaf: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BWI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1223K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Interieurontwerp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-design</a:t>
                      </a:r>
                      <a:r>
                        <a:rPr dirty="0" sz="800" spc="-1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(Magister 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757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6364" indent="-381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5" b="1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890"/>
                        </a:lnSpc>
                        <a:spcBef>
                          <a:spcPts val="325"/>
                        </a:spcBef>
                      </a:pPr>
                      <a:r>
                        <a:rPr dirty="0" sz="800" spc="1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-4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30" b="1">
                          <a:solidFill>
                            <a:srgbClr val="212123"/>
                          </a:solidFill>
                          <a:latin typeface="Courier New"/>
                          <a:cs typeface="Courier New"/>
                        </a:rPr>
                        <a:t>SOl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9812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beschrijven.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isometrische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projectie.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20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2D-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3D 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tekenprogramma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uitwerken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Amerikaanse 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projectiemethode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58165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ontwerpen.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motiveren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mood-boards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13030" indent="-571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Interieurelementen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samenhang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ontwerpen 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een werktekening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hout,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r>
                        <a:rPr dirty="0" sz="800" spc="-17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kunstst</a:t>
                      </a:r>
                      <a:r>
                        <a:rPr dirty="0" sz="800" spc="-114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offen</a:t>
                      </a:r>
                      <a:r>
                        <a:rPr dirty="0" sz="800" spc="15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1920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Interieurelementen en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decoreren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presenteren. 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calculatie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en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decoraties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bijbehorende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interieurelementen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700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tekst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logo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opmaken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softwareprogramma,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plotten 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monteren.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digitaal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bestand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opmaken,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printen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r>
                        <a:rPr dirty="0" sz="800" spc="30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K/BWl/19.Th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19.1 </a:t>
                      </a:r>
                      <a:r>
                        <a:rPr dirty="0" sz="80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1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19.5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070"/>
                        </a:lnSpc>
                        <a:spcBef>
                          <a:spcPts val="8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609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42787" y="456684"/>
            <a:ext cx="543179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121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12123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12123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1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121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12123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12123"/>
                </a:solidFill>
                <a:latin typeface="Arial"/>
                <a:cs typeface="Arial"/>
              </a:rPr>
              <a:t>Keuzevakken</a:t>
            </a:r>
            <a:r>
              <a:rPr dirty="0" sz="1350" spc="140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121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2793" y="453379"/>
            <a:ext cx="3175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23"/>
                </a:solidFill>
                <a:latin typeface="Arial"/>
                <a:cs typeface="Arial"/>
              </a:rPr>
              <a:t>Afdeling: </a:t>
            </a:r>
            <a:r>
              <a:rPr dirty="0" sz="1350" spc="25" b="1">
                <a:solidFill>
                  <a:srgbClr val="212123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12123"/>
                </a:solidFill>
                <a:latin typeface="Arial"/>
                <a:cs typeface="Arial"/>
              </a:rPr>
              <a:t>Wonen </a:t>
            </a:r>
            <a:r>
              <a:rPr dirty="0" sz="1400" spc="70" b="1">
                <a:solidFill>
                  <a:srgbClr val="212123"/>
                </a:solidFill>
                <a:latin typeface="Arial"/>
                <a:cs typeface="Arial"/>
              </a:rPr>
              <a:t>&amp;</a:t>
            </a:r>
            <a:r>
              <a:rPr dirty="0" sz="1400" spc="45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121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3009" y="6748491"/>
            <a:ext cx="869315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5">
                <a:solidFill>
                  <a:srgbClr val="212123"/>
                </a:solidFill>
                <a:latin typeface="Arial"/>
                <a:cs typeface="Arial"/>
              </a:rPr>
              <a:t>*K/ </a:t>
            </a:r>
            <a:r>
              <a:rPr dirty="0" sz="800" spc="-65">
                <a:solidFill>
                  <a:srgbClr val="212123"/>
                </a:solidFill>
                <a:latin typeface="Arial"/>
                <a:cs typeface="Arial"/>
              </a:rPr>
              <a:t>=</a:t>
            </a:r>
            <a:r>
              <a:rPr dirty="0" sz="800" spc="-150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121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20"/>
              </a:spcBef>
            </a:pPr>
            <a:r>
              <a:rPr dirty="0" sz="800" spc="-229">
                <a:solidFill>
                  <a:srgbClr val="383A3B"/>
                </a:solidFill>
                <a:latin typeface="Arial"/>
                <a:cs typeface="Arial"/>
              </a:rPr>
              <a:t>CD</a:t>
            </a:r>
            <a:r>
              <a:rPr dirty="0" sz="800" spc="45">
                <a:solidFill>
                  <a:srgbClr val="383A3B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12123"/>
                </a:solidFill>
                <a:latin typeface="Arial"/>
                <a:cs typeface="Arial"/>
              </a:rPr>
              <a:t>RTTI</a:t>
            </a:r>
            <a:r>
              <a:rPr dirty="0" sz="800" spc="-15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1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95699" y="6727121"/>
            <a:ext cx="1689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indent="-67310">
              <a:lnSpc>
                <a:spcPct val="100000"/>
              </a:lnSpc>
              <a:spcBef>
                <a:spcPts val="100"/>
              </a:spcBef>
              <a:buChar char="·"/>
              <a:tabLst>
                <a:tab pos="80010" algn="l"/>
              </a:tabLst>
            </a:pPr>
            <a:r>
              <a:rPr dirty="0" sz="800">
                <a:solidFill>
                  <a:srgbClr val="383A3B"/>
                </a:solidFill>
                <a:latin typeface="Times New Roman"/>
                <a:cs typeface="Times New Roman"/>
              </a:rPr>
              <a:t>1.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769620"/>
          </a:xfrm>
          <a:custGeom>
            <a:avLst/>
            <a:gdLst/>
            <a:ahLst/>
            <a:cxnLst/>
            <a:rect l="l" t="t" r="r" b="b"/>
            <a:pathLst>
              <a:path w="0" h="769619">
                <a:moveTo>
                  <a:pt x="0" y="76933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1233" y="1186058"/>
          <a:ext cx="9449435" cy="4549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1780"/>
                <a:gridCol w="1715135"/>
                <a:gridCol w="714375"/>
                <a:gridCol w="1266825"/>
                <a:gridCol w="3137534"/>
                <a:gridCol w="266065"/>
                <a:gridCol w="272415"/>
                <a:gridCol w="537845"/>
                <a:gridCol w="623570"/>
              </a:tblGrid>
              <a:tr h="464043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00" spc="5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00" spc="6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8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0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4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8105" marR="2219325" indent="-635">
                        <a:lnSpc>
                          <a:spcPts val="1200"/>
                        </a:lnSpc>
                        <a:spcBef>
                          <a:spcPts val="85"/>
                        </a:spcBef>
                      </a:pPr>
                      <a:r>
                        <a:rPr dirty="0" sz="700" spc="4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00" spc="3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Produceren, </a:t>
                      </a:r>
                      <a:r>
                        <a:rPr dirty="0" sz="700" spc="4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4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00" spc="2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Leerweg: BB/KB </a:t>
                      </a:r>
                      <a:r>
                        <a:rPr dirty="0" sz="700" spc="2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Schooljaar: </a:t>
                      </a:r>
                      <a:r>
                        <a:rPr dirty="0" sz="700" spc="5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00" spc="3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700" spc="4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1304P </a:t>
                      </a: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Installeren </a:t>
                      </a:r>
                      <a:r>
                        <a:rPr dirty="0" sz="700" spc="4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monteren </a:t>
                      </a:r>
                      <a:r>
                        <a:rPr dirty="0" sz="700" spc="3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700" spc="5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894"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4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 marR="121285" indent="-63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00" spc="3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4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65"/>
                        </a:lnSpc>
                        <a:spcBef>
                          <a:spcPts val="210"/>
                        </a:spcBef>
                      </a:pPr>
                      <a:r>
                        <a:rPr dirty="0" sz="850" spc="-65" b="1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5" b="1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50" b="1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ts val="790"/>
                        </a:lnSpc>
                        <a:spcBef>
                          <a:spcPts val="355"/>
                        </a:spcBef>
                      </a:pPr>
                      <a:r>
                        <a:rPr dirty="0" sz="700" spc="4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3675" marR="63500" indent="-118110">
                        <a:lnSpc>
                          <a:spcPts val="1250"/>
                        </a:lnSpc>
                        <a:spcBef>
                          <a:spcPts val="80"/>
                        </a:spcBef>
                      </a:pPr>
                      <a:r>
                        <a:rPr dirty="0" sz="700" spc="-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00" spc="-1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3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770"/>
                        </a:lnSpc>
                        <a:spcBef>
                          <a:spcPts val="380"/>
                        </a:spcBef>
                      </a:pPr>
                      <a:r>
                        <a:rPr dirty="0" sz="700" spc="-1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770"/>
                        </a:lnSpc>
                        <a:spcBef>
                          <a:spcPts val="380"/>
                        </a:spcBef>
                      </a:pPr>
                      <a:r>
                        <a:rPr dirty="0" sz="700" spc="-1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981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P/PIE/04.00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80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435609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d.m.v.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Cadprogramma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een 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bedradingsschema,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7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werktekening.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6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P/PIE/</a:t>
                      </a:r>
                      <a:r>
                        <a:rPr dirty="0" sz="800" spc="-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800" spc="1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380365" indent="127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 aan </a:t>
                      </a: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voorschriften.  </a:t>
                      </a: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buis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inclusief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appendages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P/PIE/04.01.2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74650" indent="381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sanitaire installatie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een 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voorschriften. 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toestellen</a:t>
                      </a:r>
                      <a:r>
                        <a:rPr dirty="0" sz="800" spc="6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P/PIE/04.02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202565" indent="-635">
                        <a:lnSpc>
                          <a:spcPct val="124400"/>
                        </a:lnSpc>
                        <a:spcBef>
                          <a:spcPts val="45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elektrische huisinstallatie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 aan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geldende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voorschriften 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leidingnet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aanleggen,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bed</a:t>
                      </a:r>
                      <a:r>
                        <a:rPr dirty="0" sz="800" spc="15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raden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atlassen,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aansluiten van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verlichtingsarmaturen</a:t>
                      </a: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 PIE/</a:t>
                      </a:r>
                      <a:r>
                        <a:rPr dirty="0" sz="800" spc="-7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80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02</a:t>
                      </a:r>
                      <a:r>
                        <a:rPr dirty="0" sz="80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1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01295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elektrische huisinstallatie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aan de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geldende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voorschriften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P/PIE/04.Th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Eindtoets deeltaak 04.00 tm</a:t>
                      </a:r>
                      <a:r>
                        <a:rPr dirty="0" sz="800" spc="1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04.02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80010">
                        <a:lnSpc>
                          <a:spcPts val="1150"/>
                        </a:lnSpc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190" i="1">
                          <a:solidFill>
                            <a:srgbClr val="3A3B3B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00" spc="-5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00" spc="35" b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190" i="1">
                          <a:solidFill>
                            <a:srgbClr val="23232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800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Opst</a:t>
                      </a:r>
                      <a:r>
                        <a:rPr dirty="0" sz="800" spc="-1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eller</a:t>
                      </a:r>
                      <a:r>
                        <a:rPr dirty="0" sz="800" spc="15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30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0">
                          <a:solidFill>
                            <a:srgbClr val="2323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800" spc="-125">
                          <a:solidFill>
                            <a:srgbClr val="2323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20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.P.</a:t>
                      </a:r>
                      <a:r>
                        <a:rPr dirty="0" sz="800" spc="-10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7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1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8889" y="459739"/>
            <a:ext cx="543814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323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32323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323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323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32323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Keuzevakken</a:t>
            </a:r>
            <a:r>
              <a:rPr dirty="0" sz="1350" spc="245" b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8896" y="456431"/>
            <a:ext cx="3174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32323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32323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dirty="0" sz="1400" spc="150" b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323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9112" y="6751544"/>
            <a:ext cx="871219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5">
                <a:solidFill>
                  <a:srgbClr val="232323"/>
                </a:solidFill>
                <a:latin typeface="Arial"/>
                <a:cs typeface="Arial"/>
              </a:rPr>
              <a:t>*K/ </a:t>
            </a:r>
            <a:r>
              <a:rPr dirty="0" sz="800" spc="-90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z="800" spc="-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2323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20"/>
              </a:spcBef>
            </a:pPr>
            <a:r>
              <a:rPr dirty="0" sz="800" spc="-220">
                <a:solidFill>
                  <a:srgbClr val="3A3B3B"/>
                </a:solidFill>
                <a:latin typeface="Arial"/>
                <a:cs typeface="Arial"/>
              </a:rPr>
              <a:t>CD </a:t>
            </a:r>
            <a:r>
              <a:rPr dirty="0" sz="800" spc="-65">
                <a:solidFill>
                  <a:srgbClr val="232323"/>
                </a:solidFill>
                <a:latin typeface="Arial"/>
                <a:cs typeface="Arial"/>
              </a:rPr>
              <a:t>RTTI</a:t>
            </a:r>
            <a:r>
              <a:rPr dirty="0" sz="800" spc="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23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99722" y="6717708"/>
            <a:ext cx="20066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3A3B3B"/>
                </a:solidFill>
                <a:latin typeface="Times New Roman"/>
                <a:cs typeface="Times New Roman"/>
              </a:rPr>
              <a:t>. </a:t>
            </a:r>
            <a:r>
              <a:rPr dirty="0" sz="850" spc="-25">
                <a:solidFill>
                  <a:srgbClr val="232323"/>
                </a:solidFill>
                <a:latin typeface="Times New Roman"/>
                <a:cs typeface="Times New Roman"/>
              </a:rPr>
              <a:t>2</a:t>
            </a:r>
            <a:r>
              <a:rPr dirty="0" sz="85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z="850" spc="-15">
                <a:solidFill>
                  <a:srgbClr val="525252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2271395"/>
          </a:xfrm>
          <a:custGeom>
            <a:avLst/>
            <a:gdLst/>
            <a:ahLst/>
            <a:cxnLst/>
            <a:rect l="l" t="t" r="r" b="b"/>
            <a:pathLst>
              <a:path w="0" h="2271395">
                <a:moveTo>
                  <a:pt x="0" y="2271369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82" y="1002883"/>
          <a:ext cx="9451975" cy="3648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8604"/>
                <a:gridCol w="1708785"/>
                <a:gridCol w="726440"/>
                <a:gridCol w="1260475"/>
                <a:gridCol w="3140075"/>
                <a:gridCol w="265429"/>
                <a:gridCol w="268604"/>
                <a:gridCol w="537209"/>
                <a:gridCol w="625475"/>
              </a:tblGrid>
              <a:tr h="470149"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5">
                          <a:solidFill>
                            <a:srgbClr val="3D5067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 marR="2219325" indent="-635">
                        <a:lnSpc>
                          <a:spcPct val="125200"/>
                        </a:lnSpc>
                      </a:pP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Onderdeel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Produceren,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lnstaleren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1314K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Drinkwater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Sanitair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DRWS)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 marR="126364" indent="254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00" spc="-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800" spc="-25" b="1">
                          <a:solidFill>
                            <a:srgbClr val="2A3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ste</a:t>
                      </a:r>
                      <a:r>
                        <a:rPr dirty="0" sz="800" spc="-10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90"/>
                        </a:lnSpc>
                        <a:spcBef>
                          <a:spcPts val="195"/>
                        </a:spcBef>
                      </a:pPr>
                      <a:r>
                        <a:rPr dirty="0" sz="850" spc="-5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3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915"/>
                        </a:lnSpc>
                        <a:spcBef>
                          <a:spcPts val="229"/>
                        </a:spcBef>
                      </a:pPr>
                      <a:r>
                        <a:rPr dirty="0" sz="800" spc="-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3040" marR="66675" indent="-113030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80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915"/>
                        </a:lnSpc>
                        <a:spcBef>
                          <a:spcPts val="229"/>
                        </a:spcBef>
                      </a:pPr>
                      <a:r>
                        <a:rPr dirty="0" sz="800" spc="-8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915"/>
                        </a:lnSpc>
                        <a:spcBef>
                          <a:spcPts val="229"/>
                        </a:spcBef>
                      </a:pPr>
                      <a:r>
                        <a:rPr dirty="0" sz="800" spc="-1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3289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57480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drinkwater-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sanitaire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ontwerpen,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calculeren.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80010" indent="-825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Tekeningen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schema's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drinkwater- 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installaties 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interpreteren.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46379" indent="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Leidingsystemen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drinkwater-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10">
                          <a:solidFill>
                            <a:srgbClr val="343636"/>
                          </a:solidFill>
                          <a:latin typeface="Arial"/>
                          <a:cs typeface="Arial"/>
                        </a:rPr>
                        <a:t>installatie 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aanleggen.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Drinkwater-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sanitaire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afm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onteren</a:t>
                      </a:r>
                      <a:r>
                        <a:rPr dirty="0" sz="800" spc="2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warmtewisselaar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installeren in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sanitaire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K/PIE/10.Th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10.01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8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10.05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095"/>
                        </a:lnSpc>
                        <a:spcBef>
                          <a:spcPts val="5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4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15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8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8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7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 </a:t>
                      </a:r>
                      <a:r>
                        <a:rPr dirty="0" sz="800" spc="2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lli</a:t>
                      </a:r>
                      <a:r>
                        <a:rPr dirty="0" sz="800" spc="20">
                          <a:solidFill>
                            <a:srgbClr val="343636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800" spc="1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1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9735" y="468897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Keuzevakken</a:t>
            </a:r>
            <a:r>
              <a:rPr dirty="0" sz="1350" spc="20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1F21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2793" y="456176"/>
            <a:ext cx="317436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Afdeling: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1F2123"/>
                </a:solidFill>
                <a:latin typeface="Arial"/>
                <a:cs typeface="Arial"/>
              </a:rPr>
              <a:t>Wonen </a:t>
            </a:r>
            <a:r>
              <a:rPr dirty="0" sz="1450" spc="30" b="1">
                <a:solidFill>
                  <a:srgbClr val="1F2123"/>
                </a:solidFill>
                <a:latin typeface="Arial"/>
                <a:cs typeface="Arial"/>
              </a:rPr>
              <a:t>&amp;</a:t>
            </a:r>
            <a:r>
              <a:rPr dirty="0" sz="1450" spc="12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3823" y="6763756"/>
            <a:ext cx="879475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25">
                <a:solidFill>
                  <a:srgbClr val="1F2123"/>
                </a:solidFill>
                <a:latin typeface="Arial"/>
                <a:cs typeface="Arial"/>
              </a:rPr>
              <a:t>•K/ </a:t>
            </a:r>
            <a:r>
              <a:rPr dirty="0" sz="800" spc="-35">
                <a:solidFill>
                  <a:srgbClr val="1F2123"/>
                </a:solidFill>
                <a:latin typeface="Arial"/>
                <a:cs typeface="Arial"/>
              </a:rPr>
              <a:t>=</a:t>
            </a:r>
            <a:r>
              <a:rPr dirty="0" sz="800" spc="9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1F21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20"/>
              </a:spcBef>
            </a:pPr>
            <a:r>
              <a:rPr dirty="0" sz="800" spc="-229">
                <a:solidFill>
                  <a:srgbClr val="343636"/>
                </a:solidFill>
                <a:latin typeface="Arial"/>
                <a:cs typeface="Arial"/>
              </a:rPr>
              <a:t>CD</a:t>
            </a:r>
            <a:r>
              <a:rPr dirty="0" sz="800" spc="30">
                <a:solidFill>
                  <a:srgbClr val="343636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2123"/>
                </a:solidFill>
                <a:latin typeface="Arial"/>
                <a:cs typeface="Arial"/>
              </a:rPr>
              <a:t>RTTI</a:t>
            </a:r>
            <a:r>
              <a:rPr dirty="0" sz="800" spc="-3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F21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0175" y="6727121"/>
            <a:ext cx="2057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4F4F50"/>
                </a:solidFill>
                <a:latin typeface="Times New Roman"/>
                <a:cs typeface="Times New Roman"/>
              </a:rPr>
              <a:t>. </a:t>
            </a:r>
            <a:r>
              <a:rPr dirty="0" sz="800" spc="35">
                <a:solidFill>
                  <a:srgbClr val="1F2123"/>
                </a:solidFill>
                <a:latin typeface="Times New Roman"/>
                <a:cs typeface="Times New Roman"/>
              </a:rPr>
              <a:t>3</a:t>
            </a:r>
            <a:r>
              <a:rPr dirty="0" sz="800" spc="-120">
                <a:solidFill>
                  <a:srgbClr val="1F2123"/>
                </a:solidFill>
                <a:latin typeface="Times New Roman"/>
                <a:cs typeface="Times New Roman"/>
              </a:rPr>
              <a:t> </a:t>
            </a:r>
            <a:r>
              <a:rPr dirty="0" sz="800" spc="15">
                <a:solidFill>
                  <a:srgbClr val="343636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746885"/>
          </a:xfrm>
          <a:custGeom>
            <a:avLst/>
            <a:gdLst/>
            <a:ahLst/>
            <a:cxnLst/>
            <a:rect l="l" t="t" r="r" b="b"/>
            <a:pathLst>
              <a:path w="0" h="1746885">
                <a:moveTo>
                  <a:pt x="0" y="1746268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1233" y="1534090"/>
          <a:ext cx="9434195" cy="364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8694"/>
                <a:gridCol w="906144"/>
                <a:gridCol w="716914"/>
                <a:gridCol w="1440179"/>
                <a:gridCol w="3035934"/>
                <a:gridCol w="722629"/>
                <a:gridCol w="707390"/>
                <a:gridCol w="899795"/>
              </a:tblGrid>
              <a:tr h="491519">
                <a:tc gridSpan="8">
                  <a:txBody>
                    <a:bodyPr/>
                    <a:lstStyle/>
                    <a:p>
                      <a:pPr marL="75565" marR="7819390" indent="254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Economie  Leerweg: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Schooljaar</a:t>
                      </a:r>
                      <a:r>
                        <a:rPr dirty="0" sz="1050" spc="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2019 -</a:t>
                      </a:r>
                      <a:r>
                        <a:rPr dirty="0" sz="1050" spc="254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8466">
                <a:tc>
                  <a:txBody>
                    <a:bodyPr/>
                    <a:lstStyle/>
                    <a:p>
                      <a:pPr marL="73025" marR="443865" indent="2540">
                        <a:lnSpc>
                          <a:spcPts val="1300"/>
                        </a:lnSpc>
                        <a:spcBef>
                          <a:spcPts val="4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14960" indent="254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Examen  Eenheid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940"/>
                        </a:lnSpc>
                        <a:spcBef>
                          <a:spcPts val="215"/>
                        </a:spcBef>
                      </a:pPr>
                      <a:r>
                        <a:rPr dirty="0" sz="800" spc="1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-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Syllabu</a:t>
                      </a:r>
                      <a:r>
                        <a:rPr dirty="0" sz="80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47015" indent="-127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940"/>
                        </a:lnSpc>
                        <a:spcBef>
                          <a:spcPts val="215"/>
                        </a:spcBef>
                      </a:pPr>
                      <a:r>
                        <a:rPr dirty="0" sz="800" spc="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800" spc="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Lesmethode: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Pincode </a:t>
                      </a:r>
                      <a:r>
                        <a:rPr dirty="0" sz="10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VMBO-Basis </a:t>
                      </a:r>
                      <a:r>
                        <a:rPr dirty="0" sz="1050" spc="1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050" spc="-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6e</a:t>
                      </a:r>
                      <a:r>
                        <a:rPr dirty="0" sz="1050" spc="-1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editie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88900" indent="-15684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17145">
                        <a:lnSpc>
                          <a:spcPts val="890"/>
                        </a:lnSpc>
                        <a:spcBef>
                          <a:spcPts val="215"/>
                        </a:spcBef>
                      </a:pPr>
                      <a:r>
                        <a:rPr dirty="0" sz="800" spc="1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7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marL="76835">
                        <a:lnSpc>
                          <a:spcPts val="125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1160"/>
                        </a:lnSpc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K4A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K4B</a:t>
                      </a:r>
                      <a:r>
                        <a:rPr dirty="0" sz="105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5024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H1: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consumeer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jij?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H2: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Geld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moet</a:t>
                      </a:r>
                      <a:r>
                        <a:rPr dirty="0" sz="105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rollen!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85">
                <a:tc rowSpan="2">
                  <a:txBody>
                    <a:bodyPr/>
                    <a:lstStyle/>
                    <a:p>
                      <a:pPr marL="76835" marR="448309" indent="-4445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20"/>
                        </a:lnSpc>
                      </a:pPr>
                      <a:r>
                        <a:rPr dirty="0" sz="1300" spc="-12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K4A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H1</a:t>
                      </a:r>
                      <a:r>
                        <a:rPr dirty="0" sz="1050" spc="3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consumeer</a:t>
                      </a:r>
                      <a:r>
                        <a:rPr dirty="0" sz="1050" spc="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jij?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00"/>
                        </a:lnSpc>
                      </a:pPr>
                      <a:r>
                        <a:rPr dirty="0" sz="1300" spc="-13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K4B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Schrifteliik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H2: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Geld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moet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rollen!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070"/>
                        </a:lnSpc>
                        <a:spcBef>
                          <a:spcPts val="125"/>
                        </a:spcBef>
                      </a:pP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1120"/>
                        </a:lnSpc>
                        <a:spcBef>
                          <a:spcPts val="3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365"/>
                        </a:lnSpc>
                      </a:pPr>
                      <a:r>
                        <a:rPr dirty="0" sz="1300" spc="-10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K5A/</a:t>
                      </a:r>
                      <a:r>
                        <a:rPr dirty="0" sz="1300" spc="-49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300" spc="-114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K5B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465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H3: </a:t>
                      </a:r>
                      <a:r>
                        <a:rPr dirty="0" sz="10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gaan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50" spc="-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winst! 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H4: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dat</a:t>
                      </a:r>
                      <a:r>
                        <a:rPr dirty="0" sz="105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zo?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85">
                <a:tc rowSpan="2">
                  <a:txBody>
                    <a:bodyPr/>
                    <a:lstStyle/>
                    <a:p>
                      <a:pPr marL="76835" marR="448945" indent="-12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  toetsen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45"/>
                        </a:lnSpc>
                      </a:pPr>
                      <a:r>
                        <a:rPr dirty="0" sz="1300" spc="-130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K5A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</a:t>
                      </a:r>
                      <a:r>
                        <a:rPr dirty="0" sz="1050" spc="1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H3: </a:t>
                      </a:r>
                      <a:r>
                        <a:rPr dirty="0" sz="105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gaan voor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winst!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095"/>
                        </a:lnSpc>
                        <a:spcBef>
                          <a:spcPts val="150"/>
                        </a:spcBef>
                      </a:pP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K5B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H4: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dat</a:t>
                      </a:r>
                      <a:r>
                        <a:rPr dirty="0" sz="1050" spc="8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zo?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marL="73660">
                        <a:lnSpc>
                          <a:spcPts val="1255"/>
                        </a:lnSpc>
                        <a:spcBef>
                          <a:spcPts val="8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1160"/>
                        </a:lnSpc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K6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K7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50" spc="-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283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H5: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Nederland</a:t>
                      </a:r>
                      <a:r>
                        <a:rPr dirty="0" sz="1050" spc="-9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handelsbalans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H6: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Welvaart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wereldwijd?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32">
                <a:tc rowSpan="2">
                  <a:txBody>
                    <a:bodyPr/>
                    <a:lstStyle/>
                    <a:p>
                      <a:pPr marL="76835" marR="444500" indent="-127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00"/>
                        </a:lnSpc>
                      </a:pPr>
                      <a:r>
                        <a:rPr dirty="0" sz="1300" spc="-14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K6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-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Schrifteliik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H5: Nederland</a:t>
                      </a:r>
                      <a:r>
                        <a:rPr dirty="0" sz="1050" spc="1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handelsbalans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70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H6: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Welvaart</a:t>
                      </a:r>
                      <a:r>
                        <a:rPr dirty="0" sz="105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wereldwijd?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gridSpan="8">
                  <a:txBody>
                    <a:bodyPr/>
                    <a:lstStyle/>
                    <a:p>
                      <a:pPr marL="7874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Opmerk</a:t>
                      </a:r>
                      <a:r>
                        <a:rPr dirty="0" sz="1050" spc="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ngen:ln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toetsen komt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eindterm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EC/K3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Leesvaardigheden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economie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 de</a:t>
                      </a:r>
                      <a:r>
                        <a:rPr dirty="0" sz="1050" spc="3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orde.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910">
                <a:tc gridSpan="8">
                  <a:txBody>
                    <a:bodyPr/>
                    <a:lstStyle/>
                    <a:p>
                      <a:pPr marL="78740">
                        <a:lnSpc>
                          <a:spcPts val="1220"/>
                        </a:lnSpc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5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jfer </a:t>
                      </a: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250" spc="-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1050" spc="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q)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5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6662">
                <a:tc gridSpan="8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OZK 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50" spc="-204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PELN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140"/>
                        </a:lnSpc>
                        <a:spcBef>
                          <a:spcPts val="1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Vaststellinq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vakgroep d.d.:</a:t>
                      </a:r>
                      <a:r>
                        <a:rPr dirty="0" sz="1050" spc="18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4-07-2019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6302" y="862977"/>
            <a:ext cx="3573779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0" b="1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300" spc="30" b="1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300" spc="65" b="1">
                <a:solidFill>
                  <a:srgbClr val="131313"/>
                </a:solidFill>
                <a:latin typeface="Arial"/>
                <a:cs typeface="Arial"/>
              </a:rPr>
              <a:t>&amp; </a:t>
            </a:r>
            <a:r>
              <a:rPr dirty="0" sz="1300" spc="25" b="1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300" spc="25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2019-2020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588135"/>
          </a:xfrm>
          <a:custGeom>
            <a:avLst/>
            <a:gdLst/>
            <a:ahLst/>
            <a:cxnLst/>
            <a:rect l="l" t="t" r="r" b="b"/>
            <a:pathLst>
              <a:path w="0" h="1588135">
                <a:moveTo>
                  <a:pt x="0" y="1587516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0388" y="1317333"/>
          <a:ext cx="9449435" cy="366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1780"/>
                <a:gridCol w="1715135"/>
                <a:gridCol w="720090"/>
                <a:gridCol w="1257300"/>
                <a:gridCol w="3140075"/>
                <a:gridCol w="271779"/>
                <a:gridCol w="262890"/>
                <a:gridCol w="543559"/>
                <a:gridCol w="626109"/>
              </a:tblGrid>
              <a:tr h="464043">
                <a:tc gridSpan="5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5">
                          <a:solidFill>
                            <a:srgbClr val="384B5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50" spc="-1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8580" marR="2216150" indent="-635">
                        <a:lnSpc>
                          <a:spcPts val="1200"/>
                        </a:lnSpc>
                        <a:spcBef>
                          <a:spcPts val="75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Onderdeel van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800" spc="10">
                          <a:solidFill>
                            <a:srgbClr val="384B5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BWI</a:t>
                      </a:r>
                      <a:r>
                        <a:rPr dirty="0" sz="800" spc="-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1318K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Woon-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kantoortechnologie</a:t>
                      </a:r>
                      <a:r>
                        <a:rPr dirty="0" sz="800" spc="-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WKT)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842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5095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2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2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65"/>
                        </a:lnSpc>
                        <a:spcBef>
                          <a:spcPts val="259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ts val="94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 spc="-8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1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PIE/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nstallatie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ontwerpen,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calculeren.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PIE/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800" spc="1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30175" indent="-444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tekeningen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schema's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interpreteren.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spanningsloze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situatie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storing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zoeken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PIE/</a:t>
                      </a:r>
                      <a:r>
                        <a:rPr dirty="0" sz="800" spc="-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800" spc="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86055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r>
                        <a:rPr dirty="0" sz="800" spc="2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serie-, 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wissel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kruisschakelaars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4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288925" indent="-381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313436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schakelen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domotica</a:t>
                      </a:r>
                      <a:r>
                        <a:rPr dirty="0" sz="800" spc="1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800" spc="-2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behulp van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Wifi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tablet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inregelen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monitoren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13</a:t>
                      </a:r>
                      <a:r>
                        <a:rPr dirty="0" sz="800" spc="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(5)</a:t>
                      </a:r>
                      <a:r>
                        <a:rPr dirty="0" sz="800" spc="8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313436"/>
                          </a:solidFill>
                          <a:latin typeface="Times New Roman"/>
                          <a:cs typeface="Times New Roman"/>
                        </a:rPr>
                        <a:t>Q)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13.1tm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227">
                <a:tc gridSpan="10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6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ij </a:t>
                      </a:r>
                      <a:r>
                        <a:rPr dirty="0" sz="800" spc="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fe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31343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1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g)/ </a:t>
                      </a:r>
                      <a:r>
                        <a:rPr dirty="0" sz="1050" spc="-95" i="1">
                          <a:solidFill>
                            <a:srgbClr val="31343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220" i="1">
                          <a:solidFill>
                            <a:srgbClr val="3134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3921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J.P </a:t>
                      </a:r>
                      <a:r>
                        <a:rPr dirty="0" sz="800" spc="-3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69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groepd</a:t>
                      </a:r>
                      <a:r>
                        <a:rPr dirty="0" sz="800" spc="2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uli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8889" y="471950"/>
            <a:ext cx="543814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60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Keuzevakken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8896" y="459229"/>
            <a:ext cx="317817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Afdeling: </a:t>
            </a:r>
            <a:r>
              <a:rPr dirty="0" sz="1350" spc="25" b="1">
                <a:solidFill>
                  <a:srgbClr val="1F2123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1F2123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1F2123"/>
                </a:solidFill>
                <a:latin typeface="Arial"/>
                <a:cs typeface="Arial"/>
              </a:rPr>
              <a:t>&amp;</a:t>
            </a:r>
            <a:r>
              <a:rPr dirty="0" sz="1450" spc="-3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1F21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1318" y="6769861"/>
            <a:ext cx="868044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>
                <a:solidFill>
                  <a:srgbClr val="1F2123"/>
                </a:solidFill>
                <a:latin typeface="Arial"/>
                <a:cs typeface="Arial"/>
              </a:rPr>
              <a:t>*K/ </a:t>
            </a:r>
            <a:r>
              <a:rPr dirty="0" sz="700" spc="25">
                <a:solidFill>
                  <a:srgbClr val="1F2123"/>
                </a:solidFill>
                <a:latin typeface="Arial"/>
                <a:cs typeface="Arial"/>
              </a:rPr>
              <a:t>=</a:t>
            </a:r>
            <a:r>
              <a:rPr dirty="0" sz="700" spc="-13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21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20"/>
              </a:spcBef>
            </a:pPr>
            <a:r>
              <a:rPr dirty="0" sz="700" spc="-20">
                <a:solidFill>
                  <a:srgbClr val="1F2123"/>
                </a:solidFill>
                <a:latin typeface="Times New Roman"/>
                <a:cs typeface="Times New Roman"/>
              </a:rPr>
              <a:t>Q) </a:t>
            </a:r>
            <a:r>
              <a:rPr dirty="0" sz="800" spc="-50">
                <a:solidFill>
                  <a:srgbClr val="1F2123"/>
                </a:solidFill>
                <a:latin typeface="Arial"/>
                <a:cs typeface="Arial"/>
              </a:rPr>
              <a:t>RTTI</a:t>
            </a:r>
            <a:r>
              <a:rPr dirty="0" sz="800" spc="-12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F21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1071" y="6732972"/>
            <a:ext cx="1765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280" indent="-69215">
              <a:lnSpc>
                <a:spcPct val="100000"/>
              </a:lnSpc>
              <a:spcBef>
                <a:spcPts val="100"/>
              </a:spcBef>
              <a:buClr>
                <a:srgbClr val="606060"/>
              </a:buClr>
              <a:buChar char="·"/>
              <a:tabLst>
                <a:tab pos="81915" algn="l"/>
              </a:tabLst>
            </a:pPr>
            <a:r>
              <a:rPr dirty="0" sz="850">
                <a:solidFill>
                  <a:srgbClr val="1F2123"/>
                </a:solidFill>
                <a:latin typeface="Times New Roman"/>
                <a:cs typeface="Times New Roman"/>
              </a:rPr>
              <a:t>4.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80">
                <a:moveTo>
                  <a:pt x="0" y="512889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9028" y="990671"/>
          <a:ext cx="9458325" cy="3920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1780"/>
                <a:gridCol w="1715135"/>
                <a:gridCol w="723265"/>
                <a:gridCol w="1257300"/>
                <a:gridCol w="3140075"/>
                <a:gridCol w="265429"/>
                <a:gridCol w="274320"/>
                <a:gridCol w="533400"/>
                <a:gridCol w="628015"/>
              </a:tblGrid>
              <a:tr h="467096">
                <a:tc gridSpan="5">
                  <a:txBody>
                    <a:bodyPr/>
                    <a:lstStyle/>
                    <a:p>
                      <a:pPr marL="78105" marR="2212975" indent="381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750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nter </a:t>
                      </a:r>
                      <a:r>
                        <a:rPr dirty="0" sz="750" spc="1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eur  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1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Energie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840"/>
                        </a:lnSpc>
                        <a:spcBef>
                          <a:spcPts val="31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</a:t>
                      </a:r>
                      <a:r>
                        <a:rPr dirty="0" sz="750" b="1">
                          <a:solidFill>
                            <a:srgbClr val="46596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1303P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Besturen 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automat </a:t>
                      </a:r>
                      <a:r>
                        <a:rPr dirty="0" sz="750" spc="-4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4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750" spc="4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 </a:t>
                      </a: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BAUT)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30175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750" spc="-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6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750" spc="-15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750" spc="-14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2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Inhoud/</a:t>
                      </a:r>
                      <a:r>
                        <a:rPr dirty="0" sz="750" spc="-5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</a:t>
                      </a:r>
                      <a:r>
                        <a:rPr dirty="0" sz="750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750" spc="-1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750" spc="-4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750" spc="-4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 i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750" spc="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4765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840"/>
                        </a:lnSpc>
                        <a:spcBef>
                          <a:spcPts val="259"/>
                        </a:spcBef>
                      </a:pP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819"/>
                        </a:lnSpc>
                        <a:spcBef>
                          <a:spcPts val="280"/>
                        </a:spcBef>
                      </a:pPr>
                      <a:r>
                        <a:rPr dirty="0" sz="750" spc="-4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P/PIE/03.00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810260" indent="-63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dirty="0" sz="800" spc="-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pneumatische schakeling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opbouwen 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sensoren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actuatoren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regelsysteem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domotica-installatie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63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P/PIE/03.01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3525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practicum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 de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schema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opstellingstekening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besturingsinstallatie, 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regelsysteem 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domotic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a-</a:t>
                      </a:r>
                      <a:r>
                        <a:rPr dirty="0" sz="800" spc="-2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nstallatie</a:t>
                      </a:r>
                      <a:r>
                        <a:rPr dirty="0" sz="800" spc="1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opbouwen </a:t>
                      </a:r>
                      <a:r>
                        <a:rPr dirty="0" sz="800" spc="10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PIE/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800" spc="10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elektrotechnisch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practicum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00" spc="1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ngen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800" spc="-1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P/PIE/03.03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490855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automatische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besturing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opbouwen, 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10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testen</a:t>
                      </a:r>
                      <a:r>
                        <a:rPr dirty="0" sz="800" spc="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demonst </a:t>
                      </a:r>
                      <a:r>
                        <a:rPr dirty="0" sz="800" spc="-3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eren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14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K/PIE/03.Th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&lt;D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03.00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83185">
                        <a:lnSpc>
                          <a:spcPts val="1090"/>
                        </a:lnSpc>
                        <a:spcBef>
                          <a:spcPts val="8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1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4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3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5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J.P </a:t>
                      </a:r>
                      <a:r>
                        <a:rPr dirty="0" sz="800" spc="-35">
                          <a:solidFill>
                            <a:srgbClr val="363B3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869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800" spc="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9"/>
                        </a:lnSpc>
                        <a:spcBef>
                          <a:spcPts val="244"/>
                        </a:spcBef>
                      </a:pP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3632" y="453632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Keuzevakken</a:t>
            </a:r>
            <a:r>
              <a:rPr dirty="0" sz="1350" spc="16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1F21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9742" y="450324"/>
            <a:ext cx="3174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1F2123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1F2123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1F2123"/>
                </a:solidFill>
                <a:latin typeface="Arial"/>
                <a:cs typeface="Arial"/>
              </a:rPr>
              <a:t>&amp;</a:t>
            </a:r>
            <a:r>
              <a:rPr dirty="0" sz="1400" spc="10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754" y="6765904"/>
            <a:ext cx="874394" cy="3130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800" spc="15">
                <a:solidFill>
                  <a:srgbClr val="1F2123"/>
                </a:solidFill>
                <a:latin typeface="Arial"/>
                <a:cs typeface="Arial"/>
              </a:rPr>
              <a:t>*K/ </a:t>
            </a:r>
            <a:r>
              <a:rPr dirty="0" sz="800" spc="-35">
                <a:solidFill>
                  <a:srgbClr val="1F2123"/>
                </a:solidFill>
                <a:latin typeface="Arial"/>
                <a:cs typeface="Arial"/>
              </a:rPr>
              <a:t>=</a:t>
            </a:r>
            <a:r>
              <a:rPr dirty="0" sz="800" spc="6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21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-210">
                <a:solidFill>
                  <a:srgbClr val="1F2123"/>
                </a:solidFill>
                <a:latin typeface="Arial"/>
                <a:cs typeface="Arial"/>
              </a:rPr>
              <a:t>&lt;D </a:t>
            </a:r>
            <a:r>
              <a:rPr dirty="0" sz="800" spc="-50">
                <a:solidFill>
                  <a:srgbClr val="1F2123"/>
                </a:solidFill>
                <a:latin typeface="Arial"/>
                <a:cs typeface="Arial"/>
              </a:rPr>
              <a:t>RTTI</a:t>
            </a:r>
            <a:r>
              <a:rPr dirty="0" sz="800" spc="-5">
                <a:solidFill>
                  <a:srgbClr val="1F2123"/>
                </a:solidFill>
                <a:latin typeface="Arial"/>
                <a:cs typeface="Arial"/>
              </a:rPr>
              <a:t> 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93620" y="6714655"/>
            <a:ext cx="2025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606060"/>
                </a:solidFill>
                <a:latin typeface="Times New Roman"/>
                <a:cs typeface="Times New Roman"/>
              </a:rPr>
              <a:t>. </a:t>
            </a:r>
            <a:r>
              <a:rPr dirty="0" sz="850">
                <a:solidFill>
                  <a:srgbClr val="1F2123"/>
                </a:solidFill>
                <a:latin typeface="Times New Roman"/>
                <a:cs typeface="Times New Roman"/>
              </a:rPr>
              <a:t>5</a:t>
            </a:r>
            <a:r>
              <a:rPr dirty="0" sz="850" spc="25">
                <a:solidFill>
                  <a:srgbClr val="1F2123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2503805"/>
          </a:xfrm>
          <a:custGeom>
            <a:avLst/>
            <a:gdLst/>
            <a:ahLst/>
            <a:cxnLst/>
            <a:rect l="l" t="t" r="r" b="b"/>
            <a:pathLst>
              <a:path w="0" h="2503805">
                <a:moveTo>
                  <a:pt x="0" y="2503391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82" y="981512"/>
          <a:ext cx="9449435" cy="506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5429"/>
                <a:gridCol w="1715135"/>
                <a:gridCol w="726440"/>
                <a:gridCol w="1257300"/>
                <a:gridCol w="3140075"/>
                <a:gridCol w="268604"/>
                <a:gridCol w="265429"/>
                <a:gridCol w="539750"/>
                <a:gridCol w="619125"/>
              </a:tblGrid>
              <a:tr h="470149">
                <a:tc gridSpan="5">
                  <a:txBody>
                    <a:bodyPr/>
                    <a:lstStyle/>
                    <a:p>
                      <a:pPr marL="68580" marR="2479040" indent="3810">
                        <a:lnSpc>
                          <a:spcPct val="129099"/>
                        </a:lnSpc>
                      </a:pP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Vak: Bouwen,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Bouwen,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  Leerweg: </a:t>
                      </a: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BWl-1220K</a:t>
                      </a:r>
                      <a:r>
                        <a:rPr dirty="0" sz="750" spc="8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128905" indent="254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1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9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87325" marR="69850" indent="-109220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-6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-6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05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93065" indent="-444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750" spc="-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Taak </a:t>
                      </a:r>
                      <a:r>
                        <a:rPr dirty="0" sz="750" spc="5" b="1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het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meubels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voorbereiden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tekenen.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67310" indent="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2D-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3D-CAD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meubelstuk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volgens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Amerikaanse pro jectiemethode </a:t>
                      </a:r>
                      <a:r>
                        <a:rPr dirty="0" sz="800" spc="-2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kleine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kasten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tafels,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meubelstuk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isometrische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projectie, werktekeningen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interpreteren,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materiaalstaat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werkplanning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calculatie</a:t>
                      </a:r>
                      <a:r>
                        <a:rPr dirty="0" sz="800" spc="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K/BWl/16.2.1,2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-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8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72415" indent="-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alle benodigde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bewerkingen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plaatmateriaal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veilige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machines,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name: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zagen,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schaven,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steken, frezen,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boren,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verlijmen,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schuren,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monteren,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behandelen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14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114">
                          <a:solidFill>
                            <a:srgbClr val="C1C1C1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K/BWl/16.2.3,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47320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plaatmaterialen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beschrijven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materialen</a:t>
                      </a:r>
                      <a:r>
                        <a:rPr dirty="0" sz="800" spc="-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herkennen.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36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K/BWl/16.2.4,5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38430" indent="-1905">
                        <a:lnSpc>
                          <a:spcPct val="126499"/>
                        </a:lnSpc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Hij/zij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vormen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van 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</a:t>
                      </a:r>
                      <a:r>
                        <a:rPr dirty="0" sz="800" spc="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poten,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blad,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planken, 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lades,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deurtjes</a:t>
                      </a:r>
                      <a:r>
                        <a:rPr dirty="0" sz="800" spc="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enz.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K/BWl/16.2,6,</a:t>
                      </a:r>
                      <a:r>
                        <a:rPr dirty="0" sz="800" spc="-1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7,8,9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92710" indent="-635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kantafwerking,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vul-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reparatiemiddelen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 controleren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indien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nodig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bijstellen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4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-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-1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-9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9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16"1tm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16.9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80">
                <a:tc gridSpan="10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95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5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3921">
                <a:tc gridSpan="5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8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3A3A3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9735" y="444473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42424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Keuzevakken</a:t>
            </a:r>
            <a:r>
              <a:rPr dirty="0" sz="1350" spc="240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424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2793" y="438113"/>
            <a:ext cx="3181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42424"/>
                </a:solidFill>
                <a:latin typeface="Arial"/>
                <a:cs typeface="Arial"/>
              </a:rPr>
              <a:t>Wonen </a:t>
            </a:r>
            <a:r>
              <a:rPr dirty="0" sz="1400" spc="70" b="1">
                <a:solidFill>
                  <a:srgbClr val="242424"/>
                </a:solidFill>
                <a:latin typeface="Arial"/>
                <a:cs typeface="Arial"/>
              </a:rPr>
              <a:t>&amp;</a:t>
            </a:r>
            <a:r>
              <a:rPr dirty="0" sz="1400" spc="8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424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9112" y="6742386"/>
            <a:ext cx="874394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0">
                <a:solidFill>
                  <a:srgbClr val="242424"/>
                </a:solidFill>
                <a:latin typeface="Arial"/>
                <a:cs typeface="Arial"/>
              </a:rPr>
              <a:t>*K/ </a:t>
            </a:r>
            <a:r>
              <a:rPr dirty="0" sz="700" spc="25">
                <a:solidFill>
                  <a:srgbClr val="242424"/>
                </a:solidFill>
                <a:latin typeface="Arial"/>
                <a:cs typeface="Arial"/>
              </a:rPr>
              <a:t>=</a:t>
            </a:r>
            <a:r>
              <a:rPr dirty="0" sz="700" spc="-1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424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800" spc="-220">
                <a:solidFill>
                  <a:srgbClr val="3A3A3A"/>
                </a:solidFill>
                <a:latin typeface="Arial"/>
                <a:cs typeface="Arial"/>
              </a:rPr>
              <a:t>CD </a:t>
            </a:r>
            <a:r>
              <a:rPr dirty="0" sz="800" spc="-40">
                <a:solidFill>
                  <a:srgbClr val="242424"/>
                </a:solidFill>
                <a:latin typeface="Arial"/>
                <a:cs typeface="Arial"/>
              </a:rPr>
              <a:t>RTTI</a:t>
            </a:r>
            <a:r>
              <a:rPr dirty="0" sz="80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99722" y="6702443"/>
            <a:ext cx="17145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4F4F50"/>
                </a:solidFill>
                <a:latin typeface="Times New Roman"/>
                <a:cs typeface="Times New Roman"/>
              </a:rPr>
              <a:t>.</a:t>
            </a:r>
            <a:r>
              <a:rPr dirty="0" sz="850" spc="5">
                <a:solidFill>
                  <a:srgbClr val="4F4F50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242424"/>
                </a:solidFill>
                <a:latin typeface="Times New Roman"/>
                <a:cs typeface="Times New Roman"/>
              </a:rPr>
              <a:t>6.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5131" y="1271539"/>
          <a:ext cx="9443085" cy="3767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1780"/>
                <a:gridCol w="1706245"/>
                <a:gridCol w="720725"/>
                <a:gridCol w="1257935"/>
                <a:gridCol w="3134360"/>
                <a:gridCol w="284479"/>
                <a:gridCol w="272415"/>
                <a:gridCol w="541020"/>
                <a:gridCol w="617220"/>
              </a:tblGrid>
              <a:tr h="631953"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00" spc="20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00" spc="-130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0485" marR="1677670" indent="-635">
                        <a:lnSpc>
                          <a:spcPts val="1250"/>
                        </a:lnSpc>
                        <a:spcBef>
                          <a:spcPts val="45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Draagt bij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Kerndeel: Bl, </a:t>
                      </a:r>
                      <a:r>
                        <a:rPr dirty="0" sz="800" spc="3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B2, B3,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B4, </a:t>
                      </a: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BS,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B6, B7, </a:t>
                      </a:r>
                      <a:r>
                        <a:rPr dirty="0" sz="90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B9 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1015"/>
                        </a:lnSpc>
                        <a:spcBef>
                          <a:spcPts val="55"/>
                        </a:spcBef>
                      </a:pP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Profieldeel 1:</a:t>
                      </a:r>
                      <a:r>
                        <a:rPr dirty="0" sz="900" spc="-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61594" indent="-5080">
                        <a:lnSpc>
                          <a:spcPct val="1113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5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040"/>
                        </a:lnSpc>
                        <a:spcBef>
                          <a:spcPts val="110"/>
                        </a:spcBef>
                      </a:pP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215" marR="85090" indent="-3175">
                        <a:lnSpc>
                          <a:spcPts val="125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990"/>
                        </a:lnSpc>
                        <a:spcBef>
                          <a:spcPts val="150"/>
                        </a:spcBef>
                      </a:pPr>
                      <a:r>
                        <a:rPr dirty="0" sz="850" spc="3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 marR="33464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800" spc="-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45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 marR="145415" indent="-3810">
                        <a:lnSpc>
                          <a:spcPct val="227000"/>
                        </a:lnSpc>
                        <a:spcBef>
                          <a:spcPts val="5"/>
                        </a:spcBef>
                      </a:pP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3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1=2=3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00" spc="3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90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leert</a:t>
                      </a:r>
                      <a:r>
                        <a:rPr dirty="0" sz="900" spc="-18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6525">
                        <a:lnSpc>
                          <a:spcPct val="100000"/>
                        </a:lnSpc>
                        <a:spcBef>
                          <a:spcPts val="120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bijdrage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0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leveren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90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bedrijfsvoeringen</a:t>
                      </a:r>
                      <a:r>
                        <a:rPr dirty="0" sz="900" spc="-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binnen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Horeca, Bakkerij</a:t>
                      </a: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Recreatieomgeving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33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aangenaam</a:t>
                      </a:r>
                      <a:r>
                        <a:rPr dirty="0" sz="900" spc="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verblijf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verzorging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5255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facilitaire</a:t>
                      </a:r>
                      <a:r>
                        <a:rPr dirty="0" sz="900" spc="8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2080">
                        <a:lnSpc>
                          <a:spcPts val="1015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bereiden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kleine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gerechten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154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5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2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1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071245" indent="2540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 </a:t>
                      </a:r>
                      <a:r>
                        <a:rPr dirty="0" sz="900" spc="-5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eca? 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Voordat de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komen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37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1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8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2(5)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Achter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10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Koffiebereidingen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Tafel</a:t>
                      </a: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opdekken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1233" y="5188431"/>
          <a:ext cx="9443085" cy="126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4955"/>
                <a:gridCol w="1709420"/>
                <a:gridCol w="720725"/>
                <a:gridCol w="1261110"/>
                <a:gridCol w="3137535"/>
                <a:gridCol w="290195"/>
                <a:gridCol w="250825"/>
                <a:gridCol w="537845"/>
                <a:gridCol w="623570"/>
              </a:tblGrid>
              <a:tr h="784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1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verkoop</a:t>
                      </a:r>
                      <a:r>
                        <a:rPr dirty="0" sz="900" spc="-10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ik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-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Draagmethodes </a:t>
                      </a:r>
                      <a:r>
                        <a:rPr dirty="0" sz="900" spc="-40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ontvangen</a:t>
                      </a:r>
                      <a:r>
                        <a:rPr dirty="0" sz="900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20">
                          <a:solidFill>
                            <a:srgbClr val="3131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bijdekken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90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'18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0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900" spc="-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6976" y="451088"/>
            <a:ext cx="3997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>
                <a:solidFill>
                  <a:srgbClr val="131113"/>
                </a:solidFill>
                <a:latin typeface="Arial"/>
                <a:cs typeface="Arial"/>
              </a:rPr>
              <a:t>Plan </a:t>
            </a:r>
            <a:r>
              <a:rPr dirty="0" sz="1250" spc="20">
                <a:solidFill>
                  <a:srgbClr val="131113"/>
                </a:solidFill>
                <a:latin typeface="Arial"/>
                <a:cs typeface="Arial"/>
              </a:rPr>
              <a:t>van </a:t>
            </a:r>
            <a:r>
              <a:rPr dirty="0" sz="1250" spc="30">
                <a:solidFill>
                  <a:srgbClr val="131113"/>
                </a:solidFill>
                <a:latin typeface="Arial"/>
                <a:cs typeface="Arial"/>
              </a:rPr>
              <a:t>Toetsing </a:t>
            </a:r>
            <a:r>
              <a:rPr dirty="0" sz="1250" spc="15">
                <a:solidFill>
                  <a:srgbClr val="131113"/>
                </a:solidFill>
                <a:latin typeface="Arial"/>
                <a:cs typeface="Arial"/>
              </a:rPr>
              <a:t>en </a:t>
            </a:r>
            <a:r>
              <a:rPr dirty="0" sz="1250" spc="40">
                <a:solidFill>
                  <a:srgbClr val="131113"/>
                </a:solidFill>
                <a:latin typeface="Arial"/>
                <a:cs typeface="Arial"/>
              </a:rPr>
              <a:t>Afsluiting </a:t>
            </a:r>
            <a:r>
              <a:rPr dirty="0" sz="1250">
                <a:solidFill>
                  <a:srgbClr val="131113"/>
                </a:solidFill>
                <a:latin typeface="Arial"/>
                <a:cs typeface="Arial"/>
              </a:rPr>
              <a:t>2018-2019</a:t>
            </a:r>
            <a:r>
              <a:rPr dirty="0" sz="1250" spc="-190">
                <a:solidFill>
                  <a:srgbClr val="1311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31113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2449" y="448035"/>
            <a:ext cx="196342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31113"/>
                </a:solidFill>
                <a:latin typeface="Arial"/>
                <a:cs typeface="Arial"/>
              </a:rPr>
              <a:t>Afdeling: </a:t>
            </a:r>
            <a:r>
              <a:rPr dirty="0" sz="1250" spc="-75">
                <a:solidFill>
                  <a:srgbClr val="131113"/>
                </a:solidFill>
                <a:latin typeface="Arial"/>
                <a:cs typeface="Arial"/>
              </a:rPr>
              <a:t>HBR</a:t>
            </a:r>
            <a:r>
              <a:rPr dirty="0" sz="1250" spc="10">
                <a:solidFill>
                  <a:srgbClr val="1311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31113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9028" y="963195"/>
          <a:ext cx="9446260" cy="472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696720"/>
                <a:gridCol w="726439"/>
                <a:gridCol w="1251585"/>
                <a:gridCol w="3137534"/>
                <a:gridCol w="287654"/>
                <a:gridCol w="269240"/>
                <a:gridCol w="541020"/>
                <a:gridCol w="623570"/>
              </a:tblGrid>
              <a:tr h="625847"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Profielmodule:</a:t>
                      </a:r>
                      <a:r>
                        <a:rPr dirty="0" sz="900" spc="-1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 marR="1677670" indent="-635">
                        <a:lnSpc>
                          <a:spcPct val="113500"/>
                        </a:lnSpc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Draagt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bij</a:t>
                      </a:r>
                      <a:r>
                        <a:rPr dirty="0" sz="900" spc="1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Kerndeel: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B1,</a:t>
                      </a:r>
                      <a:r>
                        <a:rPr dirty="0" sz="90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B2,</a:t>
                      </a:r>
                      <a:r>
                        <a:rPr dirty="0" sz="900" spc="-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B3,</a:t>
                      </a:r>
                      <a:r>
                        <a:rPr dirty="0" sz="90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B4,</a:t>
                      </a:r>
                      <a:r>
                        <a:rPr dirty="0" sz="900" spc="-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BS,</a:t>
                      </a: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B6,</a:t>
                      </a:r>
                      <a:r>
                        <a:rPr dirty="0" sz="900" spc="-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B7,</a:t>
                      </a:r>
                      <a:r>
                        <a:rPr dirty="0" sz="90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B9 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ts val="1015"/>
                        </a:lnSpc>
                        <a:spcBef>
                          <a:spcPts val="150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900" spc="-8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marR="67310" indent="-190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2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2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9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900" spc="15" i="1">
                          <a:solidFill>
                            <a:srgbClr val="2F312F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99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215" marR="85090" indent="-317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940"/>
                        </a:lnSpc>
                        <a:spcBef>
                          <a:spcPts val="245"/>
                        </a:spcBef>
                      </a:pPr>
                      <a:r>
                        <a:rPr dirty="0" sz="850" spc="-6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310" marR="332740" indent="3175">
                        <a:lnSpc>
                          <a:spcPct val="111300"/>
                        </a:lnSpc>
                        <a:spcBef>
                          <a:spcPts val="80"/>
                        </a:spcBef>
                      </a:pPr>
                      <a:r>
                        <a:rPr dirty="0" sz="90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  KB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7652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310" marR="146685" indent="-635">
                        <a:lnSpc>
                          <a:spcPct val="227000"/>
                        </a:lnSpc>
                        <a:spcBef>
                          <a:spcPts val="5"/>
                        </a:spcBef>
                      </a:pP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Jaar 4 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50" spc="-7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1=2=3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P/HBR: In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200" indent="-13716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835" algn="l"/>
                        </a:tabLst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bijdrage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leveren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bedrijfsvoeringen</a:t>
                      </a:r>
                      <a:r>
                        <a:rPr dirty="0" sz="90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binnen</a:t>
                      </a: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Horeca,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Recreatieomgeving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200" indent="-13081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835" algn="l"/>
                        </a:tabLst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aangenaam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verblijf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gasten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2565" indent="-13525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arenR"/>
                        <a:tabLst>
                          <a:tab pos="203200" algn="l"/>
                        </a:tabLst>
                      </a:pP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uitvoeren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facilitaire</a:t>
                      </a:r>
                      <a:r>
                        <a:rPr dirty="0" sz="90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1015"/>
                        </a:lnSpc>
                        <a:spcBef>
                          <a:spcPts val="145"/>
                        </a:spcBef>
                      </a:pP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4}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bereiden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kleine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gerechten</a:t>
                      </a:r>
                      <a:r>
                        <a:rPr dirty="0" sz="90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8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14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(F}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54749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 zijn geopend 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04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materiaalherkenning,</a:t>
                      </a:r>
                      <a:r>
                        <a:rPr dirty="0" sz="900" spc="2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S(F)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(F}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Hygiëne,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ergonomie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 marR="549910" indent="635">
                        <a:lnSpc>
                          <a:spcPct val="113500"/>
                        </a:lnSpc>
                      </a:pPr>
                      <a:r>
                        <a:rPr dirty="0" sz="90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oductherkenning</a:t>
                      </a:r>
                      <a:r>
                        <a:rPr dirty="0" sz="900" spc="5">
                          <a:solidFill>
                            <a:srgbClr val="2F312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tafeldekken,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draagmethode</a:t>
                      </a:r>
                      <a:r>
                        <a:rPr dirty="0" sz="900" spc="5">
                          <a:solidFill>
                            <a:srgbClr val="2F312F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debarrasseren,</a:t>
                      </a:r>
                      <a:r>
                        <a:rPr dirty="0" sz="900" spc="-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9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6</a:t>
                      </a:r>
                      <a:r>
                        <a:rPr dirty="0" sz="900" spc="-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(F}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basiskennistoets</a:t>
                      </a: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 marR="535940" indent="-2540">
                        <a:lnSpc>
                          <a:spcPct val="113500"/>
                        </a:lnSpc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Fout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gedekte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tafel. 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Aanpassen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standaard couvert 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aanpassen,</a:t>
                      </a:r>
                      <a:r>
                        <a:rPr dirty="0" sz="900" spc="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gridSpan="5">
                  <a:txBody>
                    <a:bodyPr/>
                    <a:lstStyle/>
                    <a:p>
                      <a:pPr marL="72390" marR="2717165" indent="-2540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M.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Haan 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'18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F}=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0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-1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30873" y="444983"/>
            <a:ext cx="4002404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250" spc="40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250" spc="20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250" spc="-2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131313"/>
                </a:solidFill>
                <a:latin typeface="Arial"/>
                <a:cs typeface="Arial"/>
              </a:rPr>
              <a:t>2018-2019 </a:t>
            </a:r>
            <a:r>
              <a:rPr dirty="0" sz="1250" spc="25">
                <a:solidFill>
                  <a:srgbClr val="131313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6346" y="444983"/>
            <a:ext cx="196913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31313"/>
                </a:solidFill>
                <a:latin typeface="Arial"/>
                <a:cs typeface="Arial"/>
              </a:rPr>
              <a:t>Afdeling: </a:t>
            </a:r>
            <a:r>
              <a:rPr dirty="0" sz="1250" spc="-95">
                <a:solidFill>
                  <a:srgbClr val="131313"/>
                </a:solidFill>
                <a:latin typeface="Arial"/>
                <a:cs typeface="Arial"/>
              </a:rPr>
              <a:t>HBR</a:t>
            </a:r>
            <a:r>
              <a:rPr dirty="0" sz="125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31313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014094"/>
          </a:xfrm>
          <a:custGeom>
            <a:avLst/>
            <a:gdLst/>
            <a:ahLst/>
            <a:cxnLst/>
            <a:rect l="l" t="t" r="r" b="b"/>
            <a:pathLst>
              <a:path w="0" h="1014094">
                <a:moveTo>
                  <a:pt x="0" y="101356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9028" y="960142"/>
          <a:ext cx="9449435" cy="4750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6065"/>
                <a:gridCol w="1700530"/>
                <a:gridCol w="733425"/>
                <a:gridCol w="1264285"/>
                <a:gridCol w="3138169"/>
                <a:gridCol w="361315"/>
                <a:gridCol w="364490"/>
                <a:gridCol w="528954"/>
                <a:gridCol w="452754"/>
              </a:tblGrid>
              <a:tr h="628900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Profielmodule: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 marR="2110105">
                        <a:lnSpc>
                          <a:spcPct val="113500"/>
                        </a:lnSpc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8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82, 84, </a:t>
                      </a:r>
                      <a:r>
                        <a:rPr dirty="0" sz="850" spc="-3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BS, </a:t>
                      </a:r>
                      <a:r>
                        <a:rPr dirty="0" sz="850" spc="-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86, 87, </a:t>
                      </a:r>
                      <a:r>
                        <a:rPr dirty="0" sz="850" spc="-3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88 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-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Schooljaar: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2017-2018 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marR="67945" indent="-1905">
                        <a:lnSpc>
                          <a:spcPct val="1113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spc="-2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7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5565" marR="67310" indent="-3175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69"/>
                        </a:lnSpc>
                        <a:spcBef>
                          <a:spcPts val="195"/>
                        </a:spcBef>
                      </a:pPr>
                      <a:r>
                        <a:rPr dirty="0" sz="90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40"/>
                        </a:lnSpc>
                        <a:spcBef>
                          <a:spcPts val="180"/>
                        </a:spcBef>
                      </a:pPr>
                      <a:r>
                        <a:rPr dirty="0" sz="850" spc="-8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21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1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0330" marR="147955" indent="-27305">
                        <a:lnSpc>
                          <a:spcPct val="1135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00" spc="-10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2-</a:t>
                      </a: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8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bijdrage te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vervaardigen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eenvoudige</a:t>
                      </a:r>
                      <a:r>
                        <a:rPr dirty="0" sz="90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bakkerijproducten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 spc="1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900" spc="1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00" spc="2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taak </a:t>
                      </a:r>
                      <a:r>
                        <a:rPr dirty="0" sz="900" spc="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beheerst </a:t>
                      </a:r>
                      <a:r>
                        <a:rPr dirty="0" sz="900" spc="1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3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kandidaat </a:t>
                      </a:r>
                      <a:r>
                        <a:rPr dirty="0" sz="90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3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voorwaardelijke </a:t>
                      </a:r>
                      <a:r>
                        <a:rPr dirty="0" sz="90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kennis, </a:t>
                      </a:r>
                      <a:r>
                        <a:rPr dirty="0" sz="900" spc="1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vaardigheden en</a:t>
                      </a:r>
                      <a:r>
                        <a:rPr dirty="0" sz="900" spc="-140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houding</a:t>
                      </a:r>
                      <a:r>
                        <a:rPr dirty="0" sz="900" spc="15" i="1">
                          <a:solidFill>
                            <a:srgbClr val="2F312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72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15379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Ken </a:t>
                      </a: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jij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bakkerij 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Koekje van</a:t>
                      </a:r>
                      <a:r>
                        <a:rPr dirty="0" sz="90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zetdeeg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8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2</a:t>
                      </a:r>
                      <a:r>
                        <a:rPr dirty="0" sz="900" spc="-9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14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1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Grondstoffen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4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Bereiden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Zacht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ongevuld</a:t>
                      </a:r>
                      <a:r>
                        <a:rPr dirty="0" sz="900" spc="-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72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bewerken </a:t>
                      </a:r>
                      <a:r>
                        <a:rPr dirty="0" sz="9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bakken van</a:t>
                      </a:r>
                      <a:r>
                        <a:rPr dirty="0" sz="90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Gevuld</a:t>
                      </a: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S.IJff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1040"/>
                        </a:lnSpc>
                        <a:spcBef>
                          <a:spcPts val="150"/>
                        </a:spcBef>
                      </a:pPr>
                      <a:r>
                        <a:rPr dirty="0" sz="9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</a:t>
                      </a:r>
                      <a:r>
                        <a:rPr dirty="0" sz="900" spc="15">
                          <a:solidFill>
                            <a:srgbClr val="2F312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 </a:t>
                      </a:r>
                      <a:r>
                        <a:rPr dirty="0" sz="90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'18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0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1015"/>
                        </a:lnSpc>
                        <a:spcBef>
                          <a:spcPts val="145"/>
                        </a:spcBef>
                      </a:pPr>
                      <a:r>
                        <a:rPr dirty="0" sz="90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9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6976" y="441930"/>
            <a:ext cx="3997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250" spc="10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250" spc="40">
                <a:solidFill>
                  <a:srgbClr val="131313"/>
                </a:solidFill>
                <a:latin typeface="Arial"/>
                <a:cs typeface="Arial"/>
              </a:rPr>
              <a:t>Afsluiting </a:t>
            </a:r>
            <a:r>
              <a:rPr dirty="0" sz="1250" spc="-5">
                <a:solidFill>
                  <a:srgbClr val="131313"/>
                </a:solidFill>
                <a:latin typeface="Arial"/>
                <a:cs typeface="Arial"/>
              </a:rPr>
              <a:t>2018-2019</a:t>
            </a:r>
            <a:r>
              <a:rPr dirty="0" sz="1250" spc="-1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31313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8552" y="448035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31313"/>
                </a:solidFill>
                <a:latin typeface="Arial"/>
                <a:cs typeface="Arial"/>
              </a:rPr>
              <a:t>Afdeling: </a:t>
            </a:r>
            <a:r>
              <a:rPr dirty="0" sz="1250" spc="-75">
                <a:solidFill>
                  <a:srgbClr val="131313"/>
                </a:solidFill>
                <a:latin typeface="Arial"/>
                <a:cs typeface="Arial"/>
              </a:rPr>
              <a:t>HBR</a:t>
            </a:r>
            <a:r>
              <a:rPr dirty="0" sz="1250" spc="-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31313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050290"/>
          </a:xfrm>
          <a:custGeom>
            <a:avLst/>
            <a:gdLst/>
            <a:ahLst/>
            <a:cxnLst/>
            <a:rect l="l" t="t" r="r" b="b"/>
            <a:pathLst>
              <a:path w="0" h="1050290">
                <a:moveTo>
                  <a:pt x="0" y="1050203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82" y="1271539"/>
          <a:ext cx="9449435" cy="483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1780"/>
                <a:gridCol w="1703070"/>
                <a:gridCol w="732789"/>
                <a:gridCol w="1257935"/>
                <a:gridCol w="3137534"/>
                <a:gridCol w="357504"/>
                <a:gridCol w="372745"/>
                <a:gridCol w="525145"/>
                <a:gridCol w="452120"/>
              </a:tblGrid>
              <a:tr h="631953"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elmodule</a:t>
                      </a:r>
                      <a:r>
                        <a:rPr dirty="0" sz="850" spc="45">
                          <a:solidFill>
                            <a:srgbClr val="3436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 marR="2089150" indent="2540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85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aan Kerndeel: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B2, </a:t>
                      </a:r>
                      <a:r>
                        <a:rPr dirty="0" sz="85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B4, </a:t>
                      </a:r>
                      <a:r>
                        <a:rPr dirty="0" sz="85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BS, </a:t>
                      </a:r>
                      <a:r>
                        <a:rPr dirty="0" sz="85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86,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B7, </a:t>
                      </a:r>
                      <a:r>
                        <a:rPr dirty="0" sz="850" spc="-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BS 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965"/>
                        </a:lnSpc>
                        <a:spcBef>
                          <a:spcPts val="105"/>
                        </a:spcBef>
                      </a:pP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85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Profieldeel 2:</a:t>
                      </a:r>
                      <a:r>
                        <a:rPr dirty="0" sz="850" spc="-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040" marR="73660" indent="635">
                        <a:lnSpc>
                          <a:spcPct val="120200"/>
                        </a:lnSpc>
                      </a:pP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5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3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6675" marR="70485" indent="3175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015"/>
                        </a:lnSpc>
                        <a:spcBef>
                          <a:spcPts val="100"/>
                        </a:spcBef>
                      </a:pPr>
                      <a:r>
                        <a:rPr dirty="0" sz="900" spc="1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ts val="1245"/>
                        </a:lnSpc>
                      </a:pPr>
                      <a:r>
                        <a:rPr dirty="0" sz="1050" spc="-125" b="1">
                          <a:solidFill>
                            <a:srgbClr val="131113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050">
                        <a:latin typeface="Courier New"/>
                        <a:cs typeface="Courier New"/>
                      </a:endParaRPr>
                    </a:p>
                    <a:p>
                      <a:pPr marL="73660">
                        <a:lnSpc>
                          <a:spcPts val="1115"/>
                        </a:lnSpc>
                        <a:spcBef>
                          <a:spcPts val="15"/>
                        </a:spcBef>
                      </a:pPr>
                      <a:r>
                        <a:rPr dirty="0" sz="1000" spc="-95" b="1">
                          <a:solidFill>
                            <a:srgbClr val="131113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21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18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7790" marR="140970" indent="-27305">
                        <a:lnSpc>
                          <a:spcPct val="120200"/>
                        </a:lnSpc>
                      </a:pP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850" spc="-8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2-</a:t>
                      </a:r>
                      <a:r>
                        <a:rPr dirty="0" sz="850" spc="-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In het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Bakkerij leert de</a:t>
                      </a:r>
                      <a:r>
                        <a:rPr dirty="0" sz="850" spc="-1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bijdrage </a:t>
                      </a:r>
                      <a:r>
                        <a:rPr dirty="0" sz="85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vervaardigen </a:t>
                      </a:r>
                      <a:r>
                        <a:rPr dirty="0" sz="85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eenvoudige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bakkerijproducten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900" spc="3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-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900" spc="1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taak</a:t>
                      </a:r>
                      <a:r>
                        <a:rPr dirty="0" sz="900" spc="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beheerst</a:t>
                      </a:r>
                      <a:r>
                        <a:rPr dirty="0" sz="900" spc="3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kandidaat</a:t>
                      </a:r>
                      <a:r>
                        <a:rPr dirty="0" sz="900" spc="5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voorwaardelijke</a:t>
                      </a:r>
                      <a:r>
                        <a:rPr dirty="0" sz="900" spc="-2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kennis,</a:t>
                      </a:r>
                      <a:r>
                        <a:rPr dirty="0" sz="900" spc="-5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vaardigheden</a:t>
                      </a:r>
                      <a:r>
                        <a:rPr dirty="0" sz="900" spc="5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houding.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66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224280" indent="-2540">
                        <a:lnSpc>
                          <a:spcPct val="117800"/>
                        </a:lnSpc>
                        <a:spcBef>
                          <a:spcPts val="75"/>
                        </a:spcBef>
                      </a:pP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P/HBR/  </a:t>
                      </a: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2.1.1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2.1.4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2.2.1 t/m</a:t>
                      </a:r>
                      <a:r>
                        <a:rPr dirty="0" sz="850" spc="1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2.2.6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spc="-114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4(5)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-1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broodsoorten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Stukwerk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boterdeeg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8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75"/>
                        </a:lnSpc>
                      </a:pPr>
                      <a:r>
                        <a:rPr dirty="0" sz="1350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224915" indent="635">
                        <a:lnSpc>
                          <a:spcPct val="115500"/>
                        </a:lnSpc>
                        <a:spcBef>
                          <a:spcPts val="120"/>
                        </a:spcBef>
                      </a:pP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P/HBR/ 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2.1.2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2.1.3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6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114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banketbakkerij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korstproduct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350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02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6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6(5)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6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spc="-9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1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Basiskennistoets </a:t>
                      </a:r>
                      <a:r>
                        <a:rPr dirty="0" sz="850" spc="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brood</a:t>
                      </a:r>
                      <a:r>
                        <a:rPr dirty="0" sz="850" spc="-5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banket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Broodproduct </a:t>
                      </a:r>
                      <a:r>
                        <a:rPr dirty="0" sz="850" spc="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en een</a:t>
                      </a:r>
                      <a:r>
                        <a:rPr dirty="0" sz="850" spc="10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banketproduct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350">
                          <a:solidFill>
                            <a:srgbClr val="131113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85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S.IJff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940"/>
                        </a:lnSpc>
                        <a:spcBef>
                          <a:spcPts val="180"/>
                        </a:spcBef>
                      </a:pPr>
                      <a:r>
                        <a:rPr dirty="0" sz="850" spc="3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50" spc="4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50" spc="4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50" spc="-17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65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'18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2390" marR="3541395">
                        <a:lnSpc>
                          <a:spcPct val="105500"/>
                        </a:lnSpc>
                        <a:spcBef>
                          <a:spcPts val="150"/>
                        </a:spcBef>
                      </a:pPr>
                      <a:r>
                        <a:rPr dirty="0" sz="850" spc="-1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Formatieve </a:t>
                      </a:r>
                      <a:r>
                        <a:rPr dirty="0" sz="850" spc="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  </a:t>
                      </a:r>
                      <a:r>
                        <a:rPr dirty="0" sz="850" spc="-2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(S} </a:t>
                      </a:r>
                      <a:r>
                        <a:rPr dirty="0" sz="1000" spc="-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50" spc="3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50" spc="-5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60">
                          <a:solidFill>
                            <a:srgbClr val="1311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3079" y="451088"/>
            <a:ext cx="399478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31113"/>
                </a:solidFill>
                <a:latin typeface="Arial"/>
                <a:cs typeface="Arial"/>
              </a:rPr>
              <a:t>Plan van </a:t>
            </a:r>
            <a:r>
              <a:rPr dirty="0" sz="1250" spc="30">
                <a:solidFill>
                  <a:srgbClr val="131113"/>
                </a:solidFill>
                <a:latin typeface="Arial"/>
                <a:cs typeface="Arial"/>
              </a:rPr>
              <a:t>Toetsing en </a:t>
            </a:r>
            <a:r>
              <a:rPr dirty="0" sz="1250" spc="40">
                <a:solidFill>
                  <a:srgbClr val="131113"/>
                </a:solidFill>
                <a:latin typeface="Arial"/>
                <a:cs typeface="Arial"/>
              </a:rPr>
              <a:t>Afsluiting </a:t>
            </a:r>
            <a:r>
              <a:rPr dirty="0" sz="1250">
                <a:solidFill>
                  <a:srgbClr val="131113"/>
                </a:solidFill>
                <a:latin typeface="Arial"/>
                <a:cs typeface="Arial"/>
              </a:rPr>
              <a:t>2018-2019</a:t>
            </a:r>
            <a:r>
              <a:rPr dirty="0" sz="1250" spc="-229">
                <a:solidFill>
                  <a:srgbClr val="1311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31113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5501" y="451088"/>
            <a:ext cx="196088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31113"/>
                </a:solidFill>
                <a:latin typeface="Arial"/>
                <a:cs typeface="Arial"/>
              </a:rPr>
              <a:t>Afdeling: </a:t>
            </a:r>
            <a:r>
              <a:rPr dirty="0" sz="1250" spc="-85">
                <a:solidFill>
                  <a:srgbClr val="131113"/>
                </a:solidFill>
                <a:latin typeface="Arial"/>
                <a:cs typeface="Arial"/>
              </a:rPr>
              <a:t>HBR</a:t>
            </a:r>
            <a:r>
              <a:rPr dirty="0" sz="1250" spc="-35">
                <a:solidFill>
                  <a:srgbClr val="1311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31113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526540"/>
          </a:xfrm>
          <a:custGeom>
            <a:avLst/>
            <a:gdLst/>
            <a:ahLst/>
            <a:cxnLst/>
            <a:rect l="l" t="t" r="r" b="b"/>
            <a:pathLst>
              <a:path w="0" h="1526540">
                <a:moveTo>
                  <a:pt x="0" y="152645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2079" y="969301"/>
          <a:ext cx="9446260" cy="5449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11960"/>
                <a:gridCol w="716915"/>
                <a:gridCol w="1263014"/>
                <a:gridCol w="3139439"/>
                <a:gridCol w="289559"/>
                <a:gridCol w="250190"/>
                <a:gridCol w="82550"/>
                <a:gridCol w="451484"/>
                <a:gridCol w="85090"/>
                <a:gridCol w="536575"/>
              </a:tblGrid>
              <a:tr h="631953"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Keuken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5405" marR="2642235" indent="-635">
                        <a:lnSpc>
                          <a:spcPct val="125200"/>
                        </a:lnSpc>
                      </a:pPr>
                      <a:r>
                        <a:rPr dirty="0" sz="800" spc="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aan Kerndeel: </a:t>
                      </a:r>
                      <a:r>
                        <a:rPr dirty="0" sz="800" spc="2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A: </a:t>
                      </a: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Al t/m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A16  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Bl,</a:t>
                      </a:r>
                      <a:r>
                        <a:rPr dirty="0" sz="800" spc="2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B2,</a:t>
                      </a:r>
                      <a:r>
                        <a:rPr dirty="0" sz="800" spc="-7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B3,</a:t>
                      </a:r>
                      <a:r>
                        <a:rPr dirty="0" sz="800" spc="-8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B4,</a:t>
                      </a:r>
                      <a:r>
                        <a:rPr dirty="0" sz="800" spc="-7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BS,</a:t>
                      </a:r>
                      <a:r>
                        <a:rPr dirty="0" sz="800" spc="-7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B6,</a:t>
                      </a:r>
                      <a:r>
                        <a:rPr dirty="0" sz="800" spc="-9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B7,</a:t>
                      </a:r>
                      <a:r>
                        <a:rPr dirty="0" sz="800" spc="-8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B9,</a:t>
                      </a:r>
                      <a:r>
                        <a:rPr dirty="0" sz="800" spc="-7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6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800" spc="-3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800" spc="2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9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 marR="125095" indent="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00" spc="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4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915"/>
                        </a:lnSpc>
                        <a:spcBef>
                          <a:spcPts val="219"/>
                        </a:spcBef>
                      </a:pPr>
                      <a:r>
                        <a:rPr dirty="0" sz="800" spc="5" i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 i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-110" i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 i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32715">
                        <a:lnSpc>
                          <a:spcPts val="89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869"/>
                        </a:lnSpc>
                        <a:spcBef>
                          <a:spcPts val="290"/>
                        </a:spcBef>
                      </a:pPr>
                      <a:r>
                        <a:rPr dirty="0" sz="800" spc="1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869"/>
                        </a:lnSpc>
                        <a:spcBef>
                          <a:spcPts val="254"/>
                        </a:spcBef>
                      </a:pPr>
                      <a:r>
                        <a:rPr dirty="0" sz="800" spc="-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1600">
                        <a:lnSpc>
                          <a:spcPts val="869"/>
                        </a:lnSpc>
                        <a:spcBef>
                          <a:spcPts val="254"/>
                        </a:spcBef>
                      </a:pPr>
                      <a:r>
                        <a:rPr dirty="0" sz="800" spc="-8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00" spc="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750" spc="3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10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Keuken</a:t>
                      </a:r>
                      <a:r>
                        <a:rPr dirty="0" sz="750" spc="10" b="1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2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Theorietoet  </a:t>
                      </a:r>
                      <a:r>
                        <a:rPr dirty="0" sz="800" spc="-50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6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65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3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aktijkt  </a:t>
                      </a:r>
                      <a:r>
                        <a:rPr dirty="0" sz="800" spc="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oets </a:t>
                      </a:r>
                      <a:r>
                        <a:rPr dirty="0" sz="800" spc="-8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6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037080">
                        <a:lnSpc>
                          <a:spcPct val="132600"/>
                        </a:lnSpc>
                        <a:spcBef>
                          <a:spcPts val="15"/>
                        </a:spcBef>
                      </a:pP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3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 2  </a:t>
                      </a:r>
                      <a:r>
                        <a:rPr dirty="0" sz="750" spc="3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Welkom </a:t>
                      </a:r>
                      <a:r>
                        <a:rPr dirty="0" sz="750" spc="2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in de</a:t>
                      </a:r>
                      <a:r>
                        <a:rPr dirty="0" sz="750" spc="-13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Hygiëne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4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800" spc="-1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Praktijktoets:</a:t>
                      </a:r>
                      <a:r>
                        <a:rPr dirty="0" sz="800" spc="-7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Salades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5085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SO3  </a:t>
                      </a: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3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8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akt </a:t>
                      </a:r>
                      <a:r>
                        <a:rPr dirty="0" sz="800" spc="-10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800" spc="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922780">
                        <a:lnSpc>
                          <a:spcPct val="130800"/>
                        </a:lnSpc>
                        <a:spcBef>
                          <a:spcPts val="30"/>
                        </a:spcBef>
                      </a:pP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50" spc="-4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HACCP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-1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Place  </a:t>
                      </a:r>
                      <a:r>
                        <a:rPr dirty="0" sz="800" spc="1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Prakt1jktoets:</a:t>
                      </a:r>
                      <a:r>
                        <a:rPr dirty="0" sz="800" spc="5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Desserts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4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50850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Theo</a:t>
                      </a:r>
                      <a:r>
                        <a:rPr dirty="0" sz="800" spc="-2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ietoets </a:t>
                      </a:r>
                      <a:r>
                        <a:rPr dirty="0" sz="8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3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4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45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3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aktijkt </a:t>
                      </a:r>
                      <a:r>
                        <a:rPr dirty="0" sz="800" spc="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oet</a:t>
                      </a:r>
                      <a:r>
                        <a:rPr dirty="0" sz="800" spc="5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3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31775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  </a:t>
                      </a:r>
                      <a:r>
                        <a:rPr dirty="0" sz="750" spc="-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Bereidingswijze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3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Praktijktoets: </a:t>
                      </a:r>
                      <a:r>
                        <a:rPr dirty="0" sz="800" spc="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Bouillon </a:t>
                      </a:r>
                      <a:r>
                        <a:rPr dirty="0" sz="800" spc="4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trekken </a:t>
                      </a:r>
                      <a:r>
                        <a:rPr dirty="0" sz="800" spc="5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en </a:t>
                      </a:r>
                      <a:r>
                        <a:rPr dirty="0" sz="800" spc="4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soep</a:t>
                      </a:r>
                      <a:r>
                        <a:rPr dirty="0" sz="800" spc="6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 maken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5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1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750" spc="6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Bereidingstechnieken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0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gereedschappen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-6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700" spc="-5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0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tussengerecht </a:t>
                      </a:r>
                      <a:r>
                        <a:rPr dirty="0" sz="80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1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3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-2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8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Prakti  </a:t>
                      </a:r>
                      <a:r>
                        <a:rPr dirty="0" sz="800" spc="-10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ktoets  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456180" indent="-381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50" spc="-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Ingrediënten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18745" indent="-3175">
                        <a:lnSpc>
                          <a:spcPts val="1230"/>
                        </a:lnSpc>
                        <a:spcBef>
                          <a:spcPts val="65"/>
                        </a:spcBef>
                      </a:pPr>
                      <a:r>
                        <a:rPr dirty="0" sz="800" spc="-6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-6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worm </a:t>
                      </a:r>
                      <a:r>
                        <a:rPr dirty="0" sz="80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hoofdgerecht maken met </a:t>
                      </a:r>
                      <a:r>
                        <a:rPr dirty="0" sz="800" spc="-1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minimaal </a:t>
                      </a:r>
                      <a:r>
                        <a:rPr dirty="0" sz="800" spc="2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componenten </a:t>
                      </a:r>
                      <a:r>
                        <a:rPr dirty="0" sz="800" spc="-2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voor  </a:t>
                      </a:r>
                      <a:r>
                        <a:rPr dirty="0" sz="800" spc="2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6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36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3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452755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S11  </a:t>
                      </a:r>
                      <a:r>
                        <a:rPr dirty="0" sz="800" spc="-3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512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800" spc="-5">
                          <a:solidFill>
                            <a:srgbClr val="494D1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800" spc="-7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8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3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1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248602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7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7470" marR="228600" indent="-5080">
                        <a:lnSpc>
                          <a:spcPct val="125200"/>
                        </a:lnSpc>
                        <a:spcBef>
                          <a:spcPts val="10"/>
                        </a:spcBef>
                      </a:pPr>
                      <a:r>
                        <a:rPr dirty="0" sz="800" spc="-6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2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-1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plannen </a:t>
                      </a:r>
                      <a:r>
                        <a:rPr dirty="0" sz="800" spc="-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00" spc="-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eigen </a:t>
                      </a:r>
                      <a:r>
                        <a:rPr dirty="0" sz="800" spc="1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werkzaamheden, </a:t>
                      </a:r>
                      <a:r>
                        <a:rPr dirty="0" sz="80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1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00" spc="1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voorgerecht  </a:t>
                      </a:r>
                      <a:r>
                        <a:rPr dirty="0" sz="800" spc="2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0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0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component </a:t>
                      </a:r>
                      <a:r>
                        <a:rPr dirty="0" sz="800" spc="-25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30" i="1">
                          <a:solidFill>
                            <a:srgbClr val="2D2D26"/>
                          </a:solidFill>
                          <a:latin typeface="Times New Roman"/>
                          <a:cs typeface="Times New Roman"/>
                        </a:rPr>
                        <a:t>twee </a:t>
                      </a:r>
                      <a:r>
                        <a:rPr dirty="0" sz="800" spc="-35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personen</a:t>
                      </a:r>
                      <a:r>
                        <a:rPr dirty="0" sz="800" spc="-70" i="1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49494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D2D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8873">
                <a:tc gridSpan="5">
                  <a:txBody>
                    <a:bodyPr/>
                    <a:lstStyle/>
                    <a:p>
                      <a:pPr marL="78740" marR="2461895" indent="-1270">
                        <a:lnSpc>
                          <a:spcPct val="113999"/>
                        </a:lnSpc>
                        <a:spcBef>
                          <a:spcPts val="229"/>
                        </a:spcBef>
                      </a:pPr>
                      <a:r>
                        <a:rPr dirty="0" sz="750" spc="4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50" spc="6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Postma/P. </a:t>
                      </a:r>
                      <a:r>
                        <a:rPr dirty="0" sz="750" spc="7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7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den </a:t>
                      </a:r>
                      <a:r>
                        <a:rPr dirty="0" sz="750" spc="5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Hogen  </a:t>
                      </a:r>
                      <a:r>
                        <a:rPr dirty="0" sz="750" spc="4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5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vakgroep d.d.: </a:t>
                      </a:r>
                      <a:r>
                        <a:rPr dirty="0" sz="900" spc="40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1C1C1A"/>
                          </a:solidFill>
                          <a:latin typeface="Times New Roman"/>
                          <a:cs typeface="Times New Roman"/>
                        </a:rPr>
                        <a:t>'18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F)= </a:t>
                      </a:r>
                      <a:r>
                        <a:rPr dirty="0" sz="750" spc="6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8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6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750" spc="20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95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6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50" spc="13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65" b="1">
                          <a:solidFill>
                            <a:srgbClr val="1C1C1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3925" y="454141"/>
            <a:ext cx="4002404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>
                <a:solidFill>
                  <a:srgbClr val="1C1C1A"/>
                </a:solidFill>
                <a:latin typeface="Arial"/>
                <a:cs typeface="Arial"/>
              </a:rPr>
              <a:t>Plan </a:t>
            </a:r>
            <a:r>
              <a:rPr dirty="0" sz="1250" spc="20">
                <a:solidFill>
                  <a:srgbClr val="1C1C1A"/>
                </a:solidFill>
                <a:latin typeface="Arial"/>
                <a:cs typeface="Arial"/>
              </a:rPr>
              <a:t>van Toetsing </a:t>
            </a:r>
            <a:r>
              <a:rPr dirty="0" sz="1250" spc="15">
                <a:solidFill>
                  <a:srgbClr val="1C1C1A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C1C1A"/>
                </a:solidFill>
                <a:latin typeface="Arial"/>
                <a:cs typeface="Arial"/>
              </a:rPr>
              <a:t>Afsluiting </a:t>
            </a:r>
            <a:r>
              <a:rPr dirty="0" sz="1250" spc="-5">
                <a:solidFill>
                  <a:srgbClr val="1C1C1A"/>
                </a:solidFill>
                <a:latin typeface="Arial"/>
                <a:cs typeface="Arial"/>
              </a:rPr>
              <a:t>2018-2019</a:t>
            </a:r>
            <a:r>
              <a:rPr dirty="0" sz="1250" spc="-120">
                <a:solidFill>
                  <a:srgbClr val="1C1C1A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C1C1A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2449" y="454141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C1C1A"/>
                </a:solidFill>
                <a:latin typeface="Arial"/>
                <a:cs typeface="Arial"/>
              </a:rPr>
              <a:t>Afdeling: </a:t>
            </a:r>
            <a:r>
              <a:rPr dirty="0" sz="1250" spc="-95">
                <a:solidFill>
                  <a:srgbClr val="1C1C1A"/>
                </a:solidFill>
                <a:latin typeface="Arial"/>
                <a:cs typeface="Arial"/>
              </a:rPr>
              <a:t>HBR</a:t>
            </a:r>
            <a:r>
              <a:rPr dirty="0" sz="1250" spc="25">
                <a:solidFill>
                  <a:srgbClr val="1C1C1A"/>
                </a:solidFill>
                <a:latin typeface="Arial"/>
                <a:cs typeface="Arial"/>
              </a:rPr>
              <a:t> 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6822" y="966248"/>
          <a:ext cx="9458325" cy="569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62254"/>
                <a:gridCol w="1708785"/>
                <a:gridCol w="720090"/>
                <a:gridCol w="1257300"/>
                <a:gridCol w="3136900"/>
                <a:gridCol w="207645"/>
                <a:gridCol w="344804"/>
                <a:gridCol w="540384"/>
                <a:gridCol w="626109"/>
              </a:tblGrid>
              <a:tr h="628900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5405" marR="2633980" indent="2540">
                        <a:lnSpc>
                          <a:spcPct val="125200"/>
                        </a:lnSpc>
                      </a:pP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bij aan Kerndeel: </a:t>
                      </a:r>
                      <a:r>
                        <a:rPr dirty="0" sz="800" spc="-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 t/m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16 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3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800" spc="1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2018-2020 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295" marR="3017520" indent="-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Horeca Bakkerij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  </a:t>
                      </a:r>
                      <a:r>
                        <a:rPr dirty="0" sz="80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Module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4:</a:t>
                      </a:r>
                      <a:r>
                        <a:rPr dirty="0" sz="800" spc="-17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24460" indent="-254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-14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800" spc="10" i="1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2090" marR="90170" indent="-113030">
                        <a:lnSpc>
                          <a:spcPct val="123900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  </a:t>
                      </a:r>
                      <a:r>
                        <a:rPr dirty="0" sz="800" spc="-7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800" spc="-8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P/HBR: In het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toerisme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bijd </a:t>
                      </a:r>
                      <a:r>
                        <a:rPr dirty="0" sz="800" spc="-2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leve</a:t>
                      </a:r>
                      <a:r>
                        <a:rPr dirty="0" sz="800" spc="1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uitvoering van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recreatieve</a:t>
                      </a:r>
                      <a:r>
                        <a:rPr dirty="0" sz="800" spc="-114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Pl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287780" indent="2540">
                        <a:lnSpc>
                          <a:spcPct val="122700"/>
                        </a:lnSpc>
                        <a:spcBef>
                          <a:spcPts val="85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P/HBR/ 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2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6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1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800" spc="-5">
                          <a:solidFill>
                            <a:srgbClr val="5254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800" spc="-7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800" spc="-8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800" spc="-5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4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66642D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5565" marR="538480" indent="254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een bijdrage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van recreatieve  </a:t>
                      </a:r>
                      <a:r>
                        <a:rPr dirty="0" sz="80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teiten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 marR="579120" indent="-1270">
                        <a:lnSpc>
                          <a:spcPct val="125200"/>
                        </a:lnSpc>
                      </a:pP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4.1.1</a:t>
                      </a:r>
                      <a:r>
                        <a:rPr dirty="0" sz="800" spc="-1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800" spc="-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(specifieke)</a:t>
                      </a:r>
                      <a:r>
                        <a:rPr dirty="0" sz="800" spc="6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belangstelling</a:t>
                      </a:r>
                      <a:r>
                        <a:rPr dirty="0" sz="800" spc="-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 ontspanningsmogelijkheden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800" spc="-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inspelen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82550" indent="698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  </a:t>
                      </a:r>
                      <a:r>
                        <a:rPr dirty="0" sz="900" spc="-135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4.1.2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assisteren bij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promotionele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deze</a:t>
                      </a:r>
                      <a:r>
                        <a:rPr dirty="0" sz="800" spc="-9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helpen</a:t>
                      </a:r>
                      <a:r>
                        <a:rPr dirty="0" sz="800" spc="-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ontwikkelen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4.1.3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promotionele activiteiten uitvoeren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mee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ontwikkelen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1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1.4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recreatiemogelijkheden</a:t>
                      </a:r>
                      <a:r>
                        <a:rPr dirty="0" sz="800" spc="-1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organiseren,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uitgeversgroep</a:t>
                      </a:r>
                      <a:r>
                        <a:rPr dirty="0" sz="800" spc="-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6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'wat</a:t>
                      </a:r>
                      <a:r>
                        <a:rPr dirty="0" sz="80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800" spc="-6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recreatie'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Powerpoint</a:t>
                      </a:r>
                      <a:r>
                        <a:rPr dirty="0" sz="800" spc="7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Doormiddel </a:t>
                      </a:r>
                      <a:r>
                        <a:rPr dirty="0" sz="800" spc="-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00" spc="-6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00" spc="-17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instructieb/ok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869"/>
                        </a:lnSpc>
                        <a:spcBef>
                          <a:spcPts val="220"/>
                        </a:spcBef>
                      </a:pPr>
                      <a:r>
                        <a:rPr dirty="0" sz="80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Doormiddel </a:t>
                      </a:r>
                      <a:r>
                        <a:rPr dirty="0" sz="800" spc="-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project; </a:t>
                      </a:r>
                      <a:r>
                        <a:rPr dirty="0" sz="80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80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-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7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spc="-10" b="1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P2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281430" indent="-635">
                        <a:lnSpc>
                          <a:spcPct val="1227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P/HBR/ 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theorietoets  2 </a:t>
                      </a:r>
                      <a:r>
                        <a:rPr dirty="0" sz="800" spc="-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1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280" marR="53213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bijdrage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1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tvoering </a:t>
                      </a:r>
                      <a:r>
                        <a:rPr dirty="0" sz="80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van recreatieve 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 marR="575945" indent="-4445">
                        <a:lnSpc>
                          <a:spcPct val="125200"/>
                        </a:lnSpc>
                      </a:pP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4.1.1</a:t>
                      </a:r>
                      <a:r>
                        <a:rPr dirty="0" sz="800" spc="-1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80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(specifieke)</a:t>
                      </a:r>
                      <a:r>
                        <a:rPr dirty="0" sz="800" spc="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belangstelling</a:t>
                      </a:r>
                      <a:r>
                        <a:rPr dirty="0" sz="800" spc="-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r>
                        <a:rPr dirty="0" sz="80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 ontspanningsmogelijkheden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80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inspelen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88900" indent="698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Th  </a:t>
                      </a:r>
                      <a:r>
                        <a:rPr dirty="0" sz="900" spc="-5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4.1.2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assisteren bij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promotionele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deze</a:t>
                      </a:r>
                      <a:r>
                        <a:rPr dirty="0" sz="800" spc="-1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4.1.11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helpen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ontwikkelen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4.1</a:t>
                      </a:r>
                      <a:r>
                        <a:rPr dirty="0" sz="800" spc="1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promotionele</a:t>
                      </a:r>
                      <a:r>
                        <a:rPr dirty="0" sz="80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deze</a:t>
                      </a:r>
                      <a:r>
                        <a:rPr dirty="0" sz="800" spc="-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mee</a:t>
                      </a:r>
                      <a:r>
                        <a:rPr dirty="0" sz="800" spc="-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1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ontwikkelen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19767" y="457448"/>
            <a:ext cx="40081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161616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161616"/>
                </a:solidFill>
                <a:latin typeface="Arial"/>
                <a:cs typeface="Arial"/>
              </a:rPr>
              <a:t>van Toetsing </a:t>
            </a:r>
            <a:r>
              <a:rPr dirty="0" sz="1200" spc="15" b="1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61616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61616"/>
                </a:solidFill>
                <a:latin typeface="Arial"/>
                <a:cs typeface="Arial"/>
              </a:rPr>
              <a:t>2018-2019</a:t>
            </a:r>
            <a:r>
              <a:rPr dirty="0" sz="1200" spc="4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200" spc="50" b="1">
                <a:solidFill>
                  <a:srgbClr val="161616"/>
                </a:solidFill>
                <a:latin typeface="Arial"/>
                <a:cs typeface="Arial"/>
              </a:rPr>
              <a:t>/2019-2020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3052" y="454396"/>
            <a:ext cx="19596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61616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161616"/>
                </a:solidFill>
                <a:latin typeface="Arial"/>
                <a:cs typeface="Arial"/>
              </a:rPr>
              <a:t>HBR</a:t>
            </a:r>
            <a:r>
              <a:rPr dirty="0" sz="1200" spc="3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61616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636395"/>
          </a:xfrm>
          <a:custGeom>
            <a:avLst/>
            <a:gdLst/>
            <a:ahLst/>
            <a:cxnLst/>
            <a:rect l="l" t="t" r="r" b="b"/>
            <a:pathLst>
              <a:path w="0" h="1636395">
                <a:moveTo>
                  <a:pt x="0" y="1636363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5131" y="960142"/>
          <a:ext cx="9443085" cy="5675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68605"/>
                <a:gridCol w="1708785"/>
                <a:gridCol w="720090"/>
                <a:gridCol w="1257300"/>
                <a:gridCol w="3131185"/>
                <a:gridCol w="287020"/>
                <a:gridCol w="268604"/>
                <a:gridCol w="546100"/>
                <a:gridCol w="613409"/>
              </a:tblGrid>
              <a:tr h="1535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82550" indent="-1905">
                        <a:lnSpc>
                          <a:spcPct val="130900"/>
                        </a:lnSpc>
                        <a:spcBef>
                          <a:spcPts val="50"/>
                        </a:spcBef>
                      </a:pP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4.1.4 </a:t>
                      </a:r>
                      <a:r>
                        <a:rPr dirty="0" sz="750" spc="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recreatiemogelijkheden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voor gasten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organiseren,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regelen  </a:t>
                      </a:r>
                      <a:r>
                        <a:rPr dirty="0" sz="750" spc="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4.1.11 </a:t>
                      </a:r>
                      <a:r>
                        <a:rPr dirty="0" sz="750" spc="-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sociale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hygiëne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melden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uitgeversgroep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"Project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minivakantiebeurs"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1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spc="-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00" spc="-6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00" spc="-8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instructieblok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Doormiddel </a:t>
                      </a:r>
                      <a:r>
                        <a:rPr dirty="0" sz="800" spc="-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project; </a:t>
                      </a: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75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project </a:t>
                      </a: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92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25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2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50" spc="-1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750" spc="3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 marL="75565" marR="528955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1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 spc="1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jdrage 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750" spc="1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3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750" spc="3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recreatieve  activiteiten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lvl="2" marL="76200" marR="82550" indent="-1905">
                        <a:lnSpc>
                          <a:spcPct val="133500"/>
                        </a:lnSpc>
                        <a:buAutoNum type="arabicPeriod" startAt="4"/>
                        <a:tabLst>
                          <a:tab pos="332740" algn="l"/>
                        </a:tabLst>
                      </a:pP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recreatiemogelijkheden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voor gasten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organiseren, regelen  </a:t>
                      </a:r>
                      <a:r>
                        <a:rPr dirty="0" sz="750" spc="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6200" marR="233045" indent="-5080">
                        <a:lnSpc>
                          <a:spcPct val="133500"/>
                        </a:lnSpc>
                        <a:buAutoNum type="arabicPeriod" startAt="4"/>
                        <a:tabLst>
                          <a:tab pos="332740" algn="l"/>
                        </a:tabLst>
                      </a:pP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inschakelen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organisatiebureaus, 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entertainmentbureaus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7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vervoerders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2390" marR="128905" indent="1905">
                        <a:lnSpc>
                          <a:spcPct val="133500"/>
                        </a:lnSpc>
                        <a:buAutoNum type="arabicPeriod" startAt="4"/>
                        <a:tabLst>
                          <a:tab pos="332105" algn="l"/>
                        </a:tabLst>
                      </a:pP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organisatiebureaus,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entertainmentbureaus,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vervoerders 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inschakelen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8740" marR="198755" indent="-4445">
                        <a:lnSpc>
                          <a:spcPct val="133500"/>
                        </a:lnSpc>
                        <a:buAutoNum type="arabicPeriod" startAt="4"/>
                        <a:tabLst>
                          <a:tab pos="335280" algn="l"/>
                        </a:tabLst>
                      </a:pP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betalingsverkeer 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-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3025" marR="417830" indent="1270">
                        <a:lnSpc>
                          <a:spcPct val="133500"/>
                        </a:lnSpc>
                        <a:spcBef>
                          <a:spcPts val="5"/>
                        </a:spcBef>
                        <a:buAutoNum type="arabicPeriod" startAt="4"/>
                        <a:tabLst>
                          <a:tab pos="332105" algn="l"/>
                        </a:tabLst>
                      </a:pP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3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betalingsverkeer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activiteiten 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660" marR="876935" indent="135255">
                        <a:lnSpc>
                          <a:spcPct val="116500"/>
                        </a:lnSpc>
                      </a:pP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5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uitgeversgroep  Theorietoets </a:t>
                      </a:r>
                      <a:r>
                        <a:rPr dirty="0" sz="850" spc="-50">
                          <a:solidFill>
                            <a:srgbClr val="151513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"De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Rondleiding"  </a:t>
                      </a: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Doormiddel van </a:t>
                      </a:r>
                      <a:r>
                        <a:rPr dirty="0" sz="800" spc="1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00" spc="-6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00" spc="-1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instructieb/ok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Doormiddel </a:t>
                      </a:r>
                      <a:r>
                        <a:rPr dirty="0" sz="800" spc="-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project; </a:t>
                      </a: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750" spc="5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-2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2390" marR="569595" indent="1905">
                        <a:lnSpc>
                          <a:spcPct val="133500"/>
                        </a:lnSpc>
                        <a:spcBef>
                          <a:spcPts val="515"/>
                        </a:spcBef>
                      </a:pPr>
                      <a:r>
                        <a:rPr dirty="0" sz="750" spc="4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4.1.1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(specifieke)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belangstelling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1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ontspanningsmogelijkheden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750" spc="-5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inspelen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6200" marR="229870" indent="-1905">
                        <a:lnSpc>
                          <a:spcPct val="133500"/>
                        </a:lnSpc>
                        <a:buAutoNum type="arabicPeriod" startAt="5"/>
                        <a:tabLst>
                          <a:tab pos="332740" algn="l"/>
                        </a:tabLst>
                      </a:pP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assisteren bij </a:t>
                      </a: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inschakelen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organisatiebureaus, 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entertainmentbureaus </a:t>
                      </a:r>
                      <a:r>
                        <a:rPr dirty="0" sz="750" spc="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9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vervoerders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2390" marR="128905" indent="-1270">
                        <a:lnSpc>
                          <a:spcPct val="133500"/>
                        </a:lnSpc>
                        <a:buAutoNum type="arabicPeriod" startAt="5"/>
                        <a:tabLst>
                          <a:tab pos="332105" algn="l"/>
                        </a:tabLst>
                      </a:pPr>
                      <a:r>
                        <a:rPr dirty="0" sz="750" spc="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organisatiebureaus, </a:t>
                      </a:r>
                      <a:r>
                        <a:rPr dirty="0" sz="750" spc="2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entertainmentbureaus, </a:t>
                      </a:r>
                      <a:r>
                        <a:rPr dirty="0" sz="750" spc="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vervoerders  </a:t>
                      </a:r>
                      <a:r>
                        <a:rPr dirty="0" sz="750" spc="-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inschakelen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95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42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-1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90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506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840"/>
                        </a:lnSpc>
                      </a:pPr>
                      <a:r>
                        <a:rPr dirty="0" sz="750" spc="-3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750" spc="-6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750" spc="2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eo</a:t>
                      </a:r>
                      <a:r>
                        <a:rPr dirty="0" sz="750" spc="25">
                          <a:solidFill>
                            <a:srgbClr val="46490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2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iet </a:t>
                      </a:r>
                      <a:r>
                        <a:rPr dirty="0" sz="750" spc="1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oet </a:t>
                      </a:r>
                      <a:r>
                        <a:rPr dirty="0" sz="750" spc="-2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13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50" spc="-2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750" spc="-185">
                          <a:solidFill>
                            <a:srgbClr val="3A3616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135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lx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750" spc="-9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 </a:t>
                      </a:r>
                      <a:r>
                        <a:rPr dirty="0" sz="750" spc="-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00" spc="10">
                          <a:solidFill>
                            <a:srgbClr val="151513"/>
                          </a:solidFill>
                          <a:latin typeface="Times New Roman"/>
                          <a:cs typeface="Times New Roman"/>
                        </a:rPr>
                        <a:t>Th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2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50" spc="3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070"/>
                        </a:lnSpc>
                      </a:pPr>
                      <a:r>
                        <a:rPr dirty="0" sz="900" spc="-125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lx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750" spc="3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50" spc="-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0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3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50" spc="-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00" spc="-75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507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2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akt</a:t>
                      </a:r>
                      <a:r>
                        <a:rPr dirty="0" sz="750" spc="25">
                          <a:solidFill>
                            <a:srgbClr val="46490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jkt 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3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ets </a:t>
                      </a:r>
                      <a:r>
                        <a:rPr dirty="0" sz="750" spc="-2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-1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750" spc="-9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515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50" spc="-9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P4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5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60"/>
                        </a:lnSpc>
                      </a:pPr>
                      <a:r>
                        <a:rPr dirty="0" sz="900" spc="-75">
                          <a:solidFill>
                            <a:srgbClr val="151513"/>
                          </a:solidFill>
                          <a:latin typeface="Courier New"/>
                          <a:cs typeface="Courier New"/>
                        </a:rPr>
                        <a:t>508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85"/>
                        </a:lnSpc>
                      </a:pPr>
                      <a:r>
                        <a:rPr dirty="0" sz="750" spc="-4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th </a:t>
                      </a:r>
                      <a:r>
                        <a:rPr dirty="0" sz="750" spc="3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50" spc="3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750" spc="-20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50" spc="-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5">
                          <a:solidFill>
                            <a:srgbClr val="2D2F2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F)</a:t>
                      </a:r>
                      <a:r>
                        <a:rPr dirty="0" sz="750" spc="-114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85">
                          <a:solidFill>
                            <a:srgbClr val="595613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5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819"/>
                        </a:lnSpc>
                        <a:spcBef>
                          <a:spcPts val="110"/>
                        </a:spcBef>
                      </a:pPr>
                      <a:r>
                        <a:rPr dirty="0" sz="750" spc="40" b="1">
                          <a:solidFill>
                            <a:srgbClr val="151513"/>
                          </a:solidFill>
                          <a:latin typeface="Arial"/>
                          <a:cs typeface="Arial"/>
                        </a:rPr>
                        <a:t>4.1.8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6976" y="441930"/>
            <a:ext cx="4002404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>
                <a:solidFill>
                  <a:srgbClr val="151513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51513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51513"/>
                </a:solidFill>
                <a:latin typeface="Arial"/>
                <a:cs typeface="Arial"/>
              </a:rPr>
              <a:t>Toetsing </a:t>
            </a:r>
            <a:r>
              <a:rPr dirty="0" sz="1250" spc="45">
                <a:solidFill>
                  <a:srgbClr val="151513"/>
                </a:solidFill>
                <a:latin typeface="Arial"/>
                <a:cs typeface="Arial"/>
              </a:rPr>
              <a:t>en </a:t>
            </a:r>
            <a:r>
              <a:rPr dirty="0" sz="1250" spc="35">
                <a:solidFill>
                  <a:srgbClr val="151513"/>
                </a:solidFill>
                <a:latin typeface="Arial"/>
                <a:cs typeface="Arial"/>
              </a:rPr>
              <a:t>Afsluiting </a:t>
            </a:r>
            <a:r>
              <a:rPr dirty="0" sz="1250">
                <a:solidFill>
                  <a:srgbClr val="151513"/>
                </a:solidFill>
                <a:latin typeface="Arial"/>
                <a:cs typeface="Arial"/>
              </a:rPr>
              <a:t>2018-2019</a:t>
            </a:r>
            <a:r>
              <a:rPr dirty="0" sz="1250" spc="-225">
                <a:solidFill>
                  <a:srgbClr val="151513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3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2449" y="448035"/>
            <a:ext cx="196342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51513"/>
                </a:solidFill>
                <a:latin typeface="Arial"/>
                <a:cs typeface="Arial"/>
              </a:rPr>
              <a:t>Afdeling: </a:t>
            </a:r>
            <a:r>
              <a:rPr dirty="0" sz="1250" spc="-85">
                <a:solidFill>
                  <a:srgbClr val="151513"/>
                </a:solidFill>
                <a:latin typeface="Arial"/>
                <a:cs typeface="Arial"/>
              </a:rPr>
              <a:t>HBR</a:t>
            </a:r>
            <a:r>
              <a:rPr dirty="0" sz="1250" spc="-10">
                <a:solidFill>
                  <a:srgbClr val="151513"/>
                </a:solidFill>
                <a:latin typeface="Arial"/>
                <a:cs typeface="Arial"/>
              </a:rPr>
              <a:t> </a:t>
            </a:r>
            <a:r>
              <a:rPr dirty="0" sz="1250" spc="20">
                <a:solidFill>
                  <a:srgbClr val="151513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001394"/>
          </a:xfrm>
          <a:custGeom>
            <a:avLst/>
            <a:gdLst/>
            <a:ahLst/>
            <a:cxnLst/>
            <a:rect l="l" t="t" r="r" b="b"/>
            <a:pathLst>
              <a:path w="0" h="1001394">
                <a:moveTo>
                  <a:pt x="0" y="100135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0388" y="1549355"/>
          <a:ext cx="9434195" cy="4237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2969"/>
                <a:gridCol w="808355"/>
                <a:gridCol w="634364"/>
                <a:gridCol w="1183639"/>
                <a:gridCol w="3560445"/>
                <a:gridCol w="646429"/>
                <a:gridCol w="713740"/>
                <a:gridCol w="967104"/>
              </a:tblGrid>
              <a:tr h="491519">
                <a:tc gridSpan="8">
                  <a:txBody>
                    <a:bodyPr/>
                    <a:lstStyle/>
                    <a:p>
                      <a:pPr marL="72390">
                        <a:lnSpc>
                          <a:spcPts val="1255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Engels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 marR="7932420" indent="-3810">
                        <a:lnSpc>
                          <a:spcPts val="1270"/>
                        </a:lnSpc>
                        <a:spcBef>
                          <a:spcPts val="3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1050" spc="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2351">
                <a:tc>
                  <a:txBody>
                    <a:bodyPr/>
                    <a:lstStyle/>
                    <a:p>
                      <a:pPr marL="74295" marR="401955" indent="-444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64795" indent="-317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Examen  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Eenheid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ts val="890"/>
                        </a:lnSpc>
                        <a:spcBef>
                          <a:spcPts val="310"/>
                        </a:spcBef>
                      </a:pPr>
                      <a:r>
                        <a:rPr dirty="0" sz="7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(zi</a:t>
                      </a:r>
                      <a:r>
                        <a:rPr dirty="0" sz="7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syllabus)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60020" indent="-444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795"/>
                        </a:lnSpc>
                        <a:spcBef>
                          <a:spcPts val="265"/>
                        </a:spcBef>
                      </a:pPr>
                      <a:r>
                        <a:rPr dirty="0" sz="7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7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ag</a:t>
                      </a:r>
                      <a:r>
                        <a:rPr dirty="0" sz="750" spc="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7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2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95250" indent="-156845">
                        <a:lnSpc>
                          <a:spcPct val="103000"/>
                        </a:lnSpc>
                        <a:spcBef>
                          <a:spcPts val="15"/>
                        </a:spcBef>
                      </a:pPr>
                      <a:r>
                        <a:rPr dirty="0" sz="10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165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750" spc="-9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51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MVT/K/1</a:t>
                      </a:r>
                      <a:r>
                        <a:rPr dirty="0" sz="950" spc="3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3,4,</a:t>
                      </a:r>
                      <a:r>
                        <a:rPr dirty="0" sz="950" spc="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29235" indent="635">
                        <a:lnSpc>
                          <a:spcPct val="10020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Schrijven/invullen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informele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mail, sms, brief,  formulier </a:t>
                      </a:r>
                      <a:r>
                        <a:rPr dirty="0" sz="1000" spc="4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teksten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beantwoorden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vragen</a:t>
                      </a:r>
                      <a:r>
                        <a:rPr dirty="0" sz="1050" spc="-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daarover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8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MVT/K/2/3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Methode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-18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9380" indent="-444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MVT/2/3/4/ 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435609" indent="-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Boeken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,films, artikelen,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songteksten,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webquests, 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poezie</a:t>
                      </a:r>
                      <a:r>
                        <a:rPr dirty="0" sz="10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50" spc="-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91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994"/>
                        </a:lnSpc>
                        <a:spcBef>
                          <a:spcPts val="40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</a:t>
                      </a: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1019"/>
                        </a:lnSpc>
                        <a:spcBef>
                          <a:spcPts val="35"/>
                        </a:spcBef>
                      </a:pP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</a:t>
                      </a:r>
                      <a:r>
                        <a:rPr dirty="0" sz="10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Kijk/luister-</a:t>
                      </a:r>
                      <a:r>
                        <a:rPr dirty="0" sz="1050" spc="10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vaardigheid.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MVT/K/2/3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</a:t>
                      </a:r>
                      <a:r>
                        <a:rPr dirty="0" sz="1050" spc="15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Methode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dirty="0" sz="11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6205" indent="-444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MVT/2/3/4/  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435609" indent="-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Boeken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,films,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artikelen,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songteksten,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webquests, 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poe</a:t>
                      </a:r>
                      <a:r>
                        <a:rPr dirty="0" sz="10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1050" spc="2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50">
                          <a:solidFill>
                            <a:srgbClr val="36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3558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</a:t>
                      </a:r>
                      <a:r>
                        <a:rPr dirty="0" sz="95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1,2,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3,6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mondeling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2764155" indent="-2540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Gespreks-  </a:t>
                      </a: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vaardigheid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15-20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rowSpan="3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F1/2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985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MVT/K/2/3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095"/>
                        </a:lnSpc>
                        <a:spcBef>
                          <a:spcPts val="125"/>
                        </a:spcBef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Methode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1050" spc="1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09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MVT/K/4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Idioom</a:t>
                      </a:r>
                      <a:r>
                        <a:rPr dirty="0" sz="1050" spc="-204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15"/>
                        </a:lnSpc>
                        <a:spcBef>
                          <a:spcPts val="30"/>
                        </a:spcBef>
                      </a:pPr>
                      <a:r>
                        <a:rPr dirty="0" sz="11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gridSpan="8"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r(toetsresultaat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x weging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50" spc="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6662">
                <a:tc gridSpan="8">
                  <a:txBody>
                    <a:bodyPr/>
                    <a:lstStyle/>
                    <a:p>
                      <a:pPr marL="78740" marR="6943725">
                        <a:lnSpc>
                          <a:spcPts val="127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hele vakgroep Engels 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1050" spc="-1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02-07-2019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9354" y="881295"/>
            <a:ext cx="35718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5" b="1">
                <a:solidFill>
                  <a:srgbClr val="151515"/>
                </a:solidFill>
                <a:latin typeface="Arial"/>
                <a:cs typeface="Arial"/>
              </a:rPr>
              <a:t>Plan </a:t>
            </a:r>
            <a:r>
              <a:rPr dirty="0" sz="1300" spc="30" b="1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1300" spc="40" b="1">
                <a:solidFill>
                  <a:srgbClr val="151515"/>
                </a:solidFill>
                <a:latin typeface="Arial"/>
                <a:cs typeface="Arial"/>
              </a:rPr>
              <a:t>Toetsing </a:t>
            </a:r>
            <a:r>
              <a:rPr dirty="0" sz="1300" spc="95" b="1">
                <a:solidFill>
                  <a:srgbClr val="151515"/>
                </a:solidFill>
                <a:latin typeface="Arial"/>
                <a:cs typeface="Arial"/>
              </a:rPr>
              <a:t>&amp; </a:t>
            </a:r>
            <a:r>
              <a:rPr dirty="0" sz="1300" spc="30" b="1">
                <a:solidFill>
                  <a:srgbClr val="151515"/>
                </a:solidFill>
                <a:latin typeface="Arial"/>
                <a:cs typeface="Arial"/>
              </a:rPr>
              <a:t>Afsluiting</a:t>
            </a:r>
            <a:r>
              <a:rPr dirty="0" sz="1300" spc="14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300" spc="35" b="1">
                <a:solidFill>
                  <a:srgbClr val="151515"/>
                </a:solidFill>
                <a:latin typeface="Arial"/>
                <a:cs typeface="Arial"/>
              </a:rPr>
              <a:t>2019-2020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7860" y="5932344"/>
            <a:ext cx="25914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0">
                <a:solidFill>
                  <a:srgbClr val="151515"/>
                </a:solidFill>
                <a:latin typeface="Arial"/>
                <a:cs typeface="Arial"/>
              </a:rPr>
              <a:t>NB: </a:t>
            </a:r>
            <a:r>
              <a:rPr dirty="0" sz="1000" spc="40">
                <a:solidFill>
                  <a:srgbClr val="151515"/>
                </a:solidFill>
                <a:latin typeface="Arial"/>
                <a:cs typeface="Arial"/>
              </a:rPr>
              <a:t>F1, </a:t>
            </a:r>
            <a:r>
              <a:rPr dirty="0" sz="1000" spc="-5">
                <a:solidFill>
                  <a:srgbClr val="151515"/>
                </a:solidFill>
                <a:latin typeface="Arial"/>
                <a:cs typeface="Arial"/>
              </a:rPr>
              <a:t>F2 </a:t>
            </a:r>
            <a:r>
              <a:rPr dirty="0" sz="1000" spc="70">
                <a:solidFill>
                  <a:srgbClr val="151515"/>
                </a:solidFill>
                <a:latin typeface="Arial"/>
                <a:cs typeface="Arial"/>
              </a:rPr>
              <a:t>zijn </a:t>
            </a:r>
            <a:r>
              <a:rPr dirty="0" sz="1000" spc="20">
                <a:solidFill>
                  <a:srgbClr val="151515"/>
                </a:solidFill>
                <a:latin typeface="Arial"/>
                <a:cs typeface="Arial"/>
              </a:rPr>
              <a:t>doorlopende</a:t>
            </a:r>
            <a:r>
              <a:rPr dirty="0" sz="1000" spc="-14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151515"/>
                </a:solidFill>
                <a:latin typeface="Arial"/>
                <a:cs typeface="Arial"/>
              </a:rPr>
              <a:t>periodecijfers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598805"/>
          </a:xfrm>
          <a:custGeom>
            <a:avLst/>
            <a:gdLst/>
            <a:ahLst/>
            <a:cxnLst/>
            <a:rect l="l" t="t" r="r" b="b"/>
            <a:pathLst>
              <a:path w="0" h="598805">
                <a:moveTo>
                  <a:pt x="0" y="59837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2925" y="972354"/>
          <a:ext cx="9451975" cy="1850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8604"/>
                <a:gridCol w="1705610"/>
                <a:gridCol w="720090"/>
                <a:gridCol w="1257300"/>
                <a:gridCol w="3131185"/>
                <a:gridCol w="290195"/>
                <a:gridCol w="271779"/>
                <a:gridCol w="534034"/>
                <a:gridCol w="622300"/>
              </a:tblGrid>
              <a:tr h="1840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5090" indent="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4.1.4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recreatiemogelijkheden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organiseren,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regelen 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72390" marR="195580" indent="-1905">
                        <a:lnSpc>
                          <a:spcPts val="1200"/>
                        </a:lnSpc>
                        <a:spcBef>
                          <a:spcPts val="5"/>
                        </a:spcBef>
                        <a:buAutoNum type="arabicPeriod" startAt="7"/>
                        <a:tabLst>
                          <a:tab pos="332740" algn="l"/>
                        </a:tabLst>
                      </a:pPr>
                      <a:r>
                        <a:rPr dirty="0" sz="750" spc="-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betalingsverkeer  van</a:t>
                      </a:r>
                      <a:r>
                        <a:rPr dirty="0" sz="75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lvl="2" marL="69850" marR="419734" indent="-1905">
                        <a:lnSpc>
                          <a:spcPts val="1180"/>
                        </a:lnSpc>
                        <a:spcBef>
                          <a:spcPts val="45"/>
                        </a:spcBef>
                        <a:buAutoNum type="arabicPeriod" startAt="7"/>
                        <a:tabLst>
                          <a:tab pos="328930" algn="l"/>
                        </a:tabLst>
                      </a:pP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betalingsverkeer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  regelen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880744" indent="-635">
                        <a:lnSpc>
                          <a:spcPct val="130400"/>
                        </a:lnSpc>
                      </a:pP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(start) </a:t>
                      </a:r>
                      <a:r>
                        <a:rPr dirty="0" sz="80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extra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opdr.  </a:t>
                      </a:r>
                      <a:r>
                        <a:rPr dirty="0" sz="750" spc="-8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AH</a:t>
                      </a:r>
                      <a:r>
                        <a:rPr dirty="0" sz="750" spc="-114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bedrijfsuitje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800" spc="-1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spc="-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00" spc="-9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00" spc="-15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instructieblok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Doormiddel </a:t>
                      </a:r>
                      <a:r>
                        <a:rPr dirty="0" sz="800" spc="-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von </a:t>
                      </a:r>
                      <a:r>
                        <a:rPr dirty="0" sz="800" spc="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project; </a:t>
                      </a:r>
                      <a:r>
                        <a:rPr dirty="0" sz="80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850" spc="-75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-8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6822" y="2965908"/>
          <a:ext cx="9451975" cy="370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71779"/>
                <a:gridCol w="1711960"/>
                <a:gridCol w="716915"/>
                <a:gridCol w="1259839"/>
                <a:gridCol w="3136265"/>
                <a:gridCol w="288925"/>
                <a:gridCol w="255270"/>
                <a:gridCol w="527050"/>
                <a:gridCol w="624840"/>
              </a:tblGrid>
              <a:tr h="637713">
                <a:tc>
                  <a:txBody>
                    <a:bodyPr/>
                    <a:lstStyle/>
                    <a:p>
                      <a:pPr marL="74930" marR="277495" indent="-127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-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50" spc="-1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90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509</a:t>
                      </a:r>
                      <a:endParaRPr sz="900">
                        <a:latin typeface="Courier New"/>
                        <a:cs typeface="Courier New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7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510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255270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-5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55">
                          <a:solidFill>
                            <a:srgbClr val="4B4B0A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3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aktijkt </a:t>
                      </a:r>
                      <a:r>
                        <a:rPr dirty="0" sz="800" spc="1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oets </a:t>
                      </a:r>
                      <a:r>
                        <a:rPr dirty="0" sz="800" spc="2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-4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-5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1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4B4B0A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 marR="53213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jdrage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leve</a:t>
                      </a:r>
                      <a:r>
                        <a:rPr dirty="0" sz="800" spc="5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recreat </a:t>
                      </a:r>
                      <a:r>
                        <a:rPr dirty="0" sz="80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eve  </a:t>
                      </a:r>
                      <a:r>
                        <a:rPr dirty="0" sz="80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 marR="578485" indent="-127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750" spc="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4.1.1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(specifieke)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belangstelling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recreatie </a:t>
                      </a: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ontspanningsmogelijkheden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750" spc="-5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inspelen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85725" marR="76200" indent="6985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900" spc="-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  </a:t>
                      </a:r>
                      <a:r>
                        <a:rPr dirty="0" sz="900" spc="-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4.1.4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recreatiemogelijkheden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organiseren,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4.1.10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4.1.7 </a:t>
                      </a:r>
                      <a:r>
                        <a:rPr dirty="0" sz="75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-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inschrijv </a:t>
                      </a:r>
                      <a:r>
                        <a:rPr dirty="0" sz="750" spc="-5" b="1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ngen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75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betalingsverkeer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4.1.8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betalingsverkeer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-1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4.1.9 </a:t>
                      </a:r>
                      <a:r>
                        <a:rPr dirty="0" sz="750" spc="-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bij de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catering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rondom</a:t>
                      </a:r>
                      <a:r>
                        <a:rPr dirty="0" sz="750" spc="-7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4.1.10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catering voor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rondom activiteiten</a:t>
                      </a: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organiseren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(afmaken)+ </a:t>
                      </a: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extra</a:t>
                      </a:r>
                      <a:r>
                        <a:rPr dirty="0" sz="750" spc="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opdr.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-8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Daklozen</a:t>
                      </a:r>
                      <a:r>
                        <a:rPr dirty="0" sz="750" spc="-7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diner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1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spc="-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750" spc="-25" i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750" spc="-95" i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instructieb/ok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890"/>
                        </a:lnSpc>
                        <a:spcBef>
                          <a:spcPts val="75"/>
                        </a:spcBef>
                      </a:pPr>
                      <a:r>
                        <a:rPr dirty="0" sz="800" spc="-1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5" i="1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800" i="1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oaching </a:t>
                      </a:r>
                      <a:r>
                        <a:rPr dirty="0" sz="80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3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8566">
                <a:tc>
                  <a:txBody>
                    <a:bodyPr/>
                    <a:lstStyle/>
                    <a:p>
                      <a:pPr marL="74930" marR="277495" indent="-1270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-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4.1.3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4.1.4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90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511</a:t>
                      </a:r>
                      <a:endParaRPr sz="900">
                        <a:latin typeface="Courier New"/>
                        <a:cs typeface="Courier New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8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512</a:t>
                      </a:r>
                      <a:endParaRPr sz="900">
                        <a:latin typeface="Courier New"/>
                        <a:cs typeface="Courier New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 marR="227965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-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ktijktoet </a:t>
                      </a:r>
                      <a:r>
                        <a:rPr dirty="0" sz="800" spc="-5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00" spc="-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00" spc="-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62642F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 marR="53848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20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jdrage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spc="-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uitvoering van</a:t>
                      </a:r>
                      <a:r>
                        <a:rPr dirty="0" sz="800" spc="-1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recreatieve  </a:t>
                      </a:r>
                      <a:r>
                        <a:rPr dirty="0" sz="80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 marR="125095" indent="-127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4.1.3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promotionele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uitvoeren en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75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mee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helpen  ontwikkelen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88900" marR="75565" indent="698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  </a:t>
                      </a:r>
                      <a:r>
                        <a:rPr dirty="0" sz="900" spc="-5">
                          <a:solidFill>
                            <a:srgbClr val="151515"/>
                          </a:solidFill>
                          <a:latin typeface="Courier New"/>
                          <a:cs typeface="Courier New"/>
                        </a:rPr>
                        <a:t>lx 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4.1.4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recreatiemogelijkheden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organiseren,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begeleiden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4.1</a:t>
                      </a:r>
                      <a:r>
                        <a:rPr dirty="0" sz="750" spc="30" b="1">
                          <a:solidFill>
                            <a:srgbClr val="31312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7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inschrijvingen </a:t>
                      </a:r>
                      <a:r>
                        <a:rPr dirty="0" sz="7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betalingsverkeer </a:t>
                      </a:r>
                      <a:r>
                        <a:rPr dirty="0" sz="7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21719" y="451088"/>
            <a:ext cx="4008754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15">
                <a:solidFill>
                  <a:srgbClr val="151515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51515"/>
                </a:solidFill>
                <a:latin typeface="Arial"/>
                <a:cs typeface="Arial"/>
              </a:rPr>
              <a:t>Afsluiting</a:t>
            </a:r>
            <a:r>
              <a:rPr dirty="0" sz="1250" spc="-229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151515"/>
                </a:solidFill>
                <a:latin typeface="Arial"/>
                <a:cs typeface="Arial"/>
              </a:rPr>
              <a:t>2018-2019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/2019-2020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3294" y="454141"/>
            <a:ext cx="196913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Afdeling: </a:t>
            </a:r>
            <a:r>
              <a:rPr dirty="0" sz="1250" spc="-85">
                <a:solidFill>
                  <a:srgbClr val="151515"/>
                </a:solidFill>
                <a:latin typeface="Arial"/>
                <a:cs typeface="Arial"/>
              </a:rPr>
              <a:t>HBR</a:t>
            </a:r>
            <a:r>
              <a:rPr dirty="0" sz="1250" spc="-3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722120"/>
          </a:xfrm>
          <a:custGeom>
            <a:avLst/>
            <a:gdLst/>
            <a:ahLst/>
            <a:cxnLst/>
            <a:rect l="l" t="t" r="r" b="b"/>
            <a:pathLst>
              <a:path w="0" h="1722120">
                <a:moveTo>
                  <a:pt x="0" y="1721844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9028" y="969301"/>
          <a:ext cx="9446260" cy="330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6065"/>
                <a:gridCol w="1712595"/>
                <a:gridCol w="730250"/>
                <a:gridCol w="1257935"/>
                <a:gridCol w="3137535"/>
                <a:gridCol w="284479"/>
                <a:gridCol w="254000"/>
                <a:gridCol w="537845"/>
                <a:gridCol w="623570"/>
              </a:tblGrid>
              <a:tr h="122727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850" spc="-4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Herhaling hoofdstuk 1 </a:t>
                      </a:r>
                      <a:r>
                        <a:rPr dirty="0" sz="850" spc="-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50" spc="10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5" b="1">
                          <a:solidFill>
                            <a:srgbClr val="90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75" b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50" spc="-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-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uitgeversgroep </a:t>
                      </a:r>
                      <a:r>
                        <a:rPr dirty="0" sz="850" spc="-4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boek </a:t>
                      </a:r>
                      <a:r>
                        <a:rPr dirty="0" sz="900" spc="-20" b="1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(hs. </a:t>
                      </a:r>
                      <a:r>
                        <a:rPr dirty="0" sz="850" spc="-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50" spc="-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10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-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50" spc="-6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50" spc="-19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instructieblok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919"/>
                        </a:lnSpc>
                        <a:spcBef>
                          <a:spcPts val="140"/>
                        </a:spcBef>
                      </a:pPr>
                      <a:r>
                        <a:rPr dirty="0" sz="800" spc="-15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spc="-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5" i="1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800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5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800" spc="-35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ondersteuning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0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95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90195" indent="-1905">
                        <a:lnSpc>
                          <a:spcPct val="112700"/>
                        </a:lnSpc>
                        <a:spcBef>
                          <a:spcPts val="15"/>
                        </a:spcBef>
                      </a:pPr>
                      <a:r>
                        <a:rPr dirty="0" sz="800" spc="-90">
                          <a:solidFill>
                            <a:srgbClr val="464408"/>
                          </a:solidFill>
                          <a:latin typeface="Arial"/>
                          <a:cs typeface="Arial"/>
                        </a:rPr>
                        <a:t>Exa </a:t>
                      </a:r>
                      <a:r>
                        <a:rPr dirty="0" sz="800">
                          <a:solidFill>
                            <a:srgbClr val="464408"/>
                          </a:solidFill>
                          <a:latin typeface="Arial"/>
                          <a:cs typeface="Arial"/>
                        </a:rPr>
                        <a:t>mentrain</a:t>
                      </a:r>
                      <a:r>
                        <a:rPr dirty="0" sz="800" spc="-85">
                          <a:solidFill>
                            <a:srgbClr val="4644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30">
                          <a:solidFill>
                            <a:srgbClr val="3B3A1C"/>
                          </a:solidFill>
                          <a:latin typeface="Arial"/>
                          <a:cs typeface="Arial"/>
                        </a:rPr>
                        <a:t>gen/  </a:t>
                      </a:r>
                      <a:r>
                        <a:rPr dirty="0" sz="800" spc="5">
                          <a:solidFill>
                            <a:srgbClr val="3B3A1C"/>
                          </a:solidFill>
                          <a:latin typeface="Arial"/>
                          <a:cs typeface="Arial"/>
                        </a:rPr>
                        <a:t>herhaling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12850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800" spc="-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950" spc="-3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800" spc="-25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instructieb </a:t>
                      </a:r>
                      <a:r>
                        <a:rPr dirty="0" sz="800" spc="-30" i="1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/ok</a:t>
                      </a:r>
                      <a:r>
                        <a:rPr dirty="0" sz="800" spc="-30" i="1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-1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Doormidde/ </a:t>
                      </a:r>
                      <a:r>
                        <a:rPr dirty="0" sz="800" spc="-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8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coaching.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Krul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Sept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2018,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1973" y="463554"/>
            <a:ext cx="40017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1C1C1C"/>
                </a:solidFill>
                <a:latin typeface="Arial"/>
                <a:cs typeface="Arial"/>
              </a:rPr>
              <a:t>Plan van </a:t>
            </a:r>
            <a:r>
              <a:rPr dirty="0" sz="1200" spc="-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200" spc="45" b="1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1200" spc="-10" b="1">
                <a:solidFill>
                  <a:srgbClr val="1C1C1C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C1C1C"/>
                </a:solidFill>
                <a:latin typeface="Arial"/>
                <a:cs typeface="Arial"/>
              </a:rPr>
              <a:t>2018-2019</a:t>
            </a:r>
            <a:r>
              <a:rPr dirty="0" sz="1200" spc="-3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50" b="1">
                <a:solidFill>
                  <a:srgbClr val="1C1C1C"/>
                </a:solidFill>
                <a:latin typeface="Arial"/>
                <a:cs typeface="Arial"/>
              </a:rPr>
              <a:t>/2019-2020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9154" y="463554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C1C1C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1C1C1C"/>
                </a:solidFill>
                <a:latin typeface="Arial"/>
                <a:cs typeface="Arial"/>
              </a:rPr>
              <a:t>HBR</a:t>
            </a:r>
            <a:r>
              <a:rPr dirty="0" sz="1200" spc="-1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C1C1C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5">
                <a:moveTo>
                  <a:pt x="0" y="69606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2263" y="1158581"/>
          <a:ext cx="9458325" cy="495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1541144"/>
                <a:gridCol w="717550"/>
                <a:gridCol w="1187450"/>
                <a:gridCol w="3607435"/>
                <a:gridCol w="262890"/>
                <a:gridCol w="274954"/>
                <a:gridCol w="534034"/>
                <a:gridCol w="701675"/>
              </a:tblGrid>
              <a:tr h="464043">
                <a:tc gridSpan="4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5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1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Bijzondere</a:t>
                      </a:r>
                      <a:r>
                        <a:rPr dirty="0" sz="750" spc="5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4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4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750" spc="5" b="1">
                          <a:solidFill>
                            <a:srgbClr val="3D5267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90" b="1">
                          <a:solidFill>
                            <a:srgbClr val="3D526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65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Keuzev </a:t>
                      </a:r>
                      <a:r>
                        <a:rPr dirty="0" sz="750" spc="1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750" spc="10" b="1">
                          <a:solidFill>
                            <a:srgbClr val="3D3D3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Bijzondere</a:t>
                      </a:r>
                      <a:r>
                        <a:rPr dirty="0" sz="750" spc="-7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16839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4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2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7145">
                        <a:lnSpc>
                          <a:spcPts val="865"/>
                        </a:lnSpc>
                        <a:spcBef>
                          <a:spcPts val="300"/>
                        </a:spcBef>
                      </a:pPr>
                      <a:r>
                        <a:rPr dirty="0" sz="750" spc="20" b="1">
                          <a:solidFill>
                            <a:srgbClr val="3D5267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20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0F181D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>
                  <a:txBody>
                    <a:bodyPr/>
                    <a:lstStyle/>
                    <a:p>
                      <a:pPr marL="71120" marR="62230" indent="444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700" spc="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 marR="74295" indent="254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wereldkeuken/bijzondere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 marR="61594" indent="-635">
                        <a:lnSpc>
                          <a:spcPct val="117300"/>
                        </a:lnSpc>
                      </a:pP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Vaardigheden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r>
                        <a:rPr dirty="0" sz="700" spc="7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74140" indent="381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 1: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Italiaanse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Nederlandse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Theorie: hoofdstuk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4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4930" marR="1989455" indent="-1905">
                        <a:lnSpc>
                          <a:spcPct val="143100"/>
                        </a:lnSpc>
                      </a:pP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Zelfstandig </a:t>
                      </a: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receptuur </a:t>
                      </a: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werken  </a:t>
                      </a: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Productkennis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7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930" marR="7429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wereldkeuken/bijzondere</a:t>
                      </a:r>
                      <a:r>
                        <a:rPr dirty="0" sz="700" spc="-9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 marR="471170" indent="254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SO3 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660" marR="1676400" indent="3810">
                        <a:lnSpc>
                          <a:spcPct val="145900"/>
                        </a:lnSpc>
                        <a:spcBef>
                          <a:spcPts val="20"/>
                        </a:spcBef>
                      </a:pP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700" spc="-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Spaanse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Franse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(a,b)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83515" indent="635">
                        <a:lnSpc>
                          <a:spcPct val="117300"/>
                        </a:lnSpc>
                        <a:spcBef>
                          <a:spcPts val="80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Vaardigheden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Zelfstandig werken volgens</a:t>
                      </a:r>
                      <a:r>
                        <a:rPr dirty="0" sz="700" spc="3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receptuur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Productkennis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 spc="-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Kennis 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verschillende</a:t>
                      </a:r>
                      <a:r>
                        <a:rPr dirty="0" sz="700" spc="2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eetgewoontes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 b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5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4295" indent="12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wereldkeuken/bijzondere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(a,b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6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711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0485" marR="509905" indent="1905">
                        <a:lnSpc>
                          <a:spcPct val="115900"/>
                        </a:lnSpc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3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 marR="66040" indent="1270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Uitvoering,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werkhouding, 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samenwerken, 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verantwoordelijk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gedrag.  </a:t>
                      </a:r>
                      <a:r>
                        <a:rPr dirty="0" sz="700" spc="-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84580" indent="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 spc="-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Aziatische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Verenigd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koninkrijk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keuken  Theorie: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Eindevenement </a:t>
                      </a:r>
                      <a:r>
                        <a:rPr dirty="0" sz="700" spc="-6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STREETFOOD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(vakoverstijgend)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755" marR="347980" indent="6350">
                        <a:lnSpc>
                          <a:spcPct val="145900"/>
                        </a:lnSpc>
                      </a:pP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700" spc="-1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d.m </a:t>
                      </a:r>
                      <a:r>
                        <a:rPr dirty="0" sz="700" i="1">
                          <a:solidFill>
                            <a:srgbClr val="5D5E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i="1">
                          <a:solidFill>
                            <a:srgbClr val="5D5E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wereldkeuken </a:t>
                      </a:r>
                      <a:r>
                        <a:rPr dirty="0" sz="700" spc="1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implementeren 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evenement.  </a:t>
                      </a:r>
                      <a:r>
                        <a:rPr dirty="0" sz="700" spc="2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(buffet,</a:t>
                      </a:r>
                      <a:r>
                        <a:rPr dirty="0" sz="700" spc="-4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kraampjes).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Zelfstandig 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werken volgens</a:t>
                      </a:r>
                      <a:r>
                        <a:rPr dirty="0" sz="700" spc="8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receptuur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200" marR="831215" indent="-3175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00" spc="-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groepsverband hapjes 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bedenken </a:t>
                      </a: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gerelateerd aan wereldkeuken  </a:t>
                      </a:r>
                      <a:r>
                        <a:rPr dirty="0" sz="700" spc="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0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00" spc="15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 i="1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eindevenement.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6282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00" spc="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4">
                  <a:txBody>
                    <a:bodyPr/>
                    <a:lstStyle/>
                    <a:p>
                      <a:pPr marL="72390" marR="2509520" indent="-4445">
                        <a:lnSpc>
                          <a:spcPct val="140200"/>
                        </a:lnSpc>
                        <a:spcBef>
                          <a:spcPts val="45"/>
                        </a:spcBef>
                      </a:pP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2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Juii</a:t>
                      </a:r>
                      <a:r>
                        <a:rPr dirty="0" sz="700" spc="-50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5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ts val="720"/>
                        </a:lnSpc>
                        <a:spcBef>
                          <a:spcPts val="360"/>
                        </a:spcBef>
                      </a:pPr>
                      <a:r>
                        <a:rPr dirty="0" sz="700" spc="-4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 spc="2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-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6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6684" y="462791"/>
            <a:ext cx="41687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62828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62828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628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62828"/>
                </a:solidFill>
                <a:latin typeface="Arial"/>
                <a:cs typeface="Arial"/>
              </a:rPr>
              <a:t>BB/KB</a:t>
            </a:r>
            <a:r>
              <a:rPr dirty="0" sz="1350" spc="210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26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9920" y="468897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62828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62828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62828"/>
                </a:solidFill>
                <a:latin typeface="Arial"/>
                <a:cs typeface="Arial"/>
              </a:rPr>
              <a:t>en</a:t>
            </a:r>
            <a:r>
              <a:rPr dirty="0" sz="1350" spc="-215" b="1">
                <a:solidFill>
                  <a:srgbClr val="262828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62828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367790"/>
          </a:xfrm>
          <a:custGeom>
            <a:avLst/>
            <a:gdLst/>
            <a:ahLst/>
            <a:cxnLst/>
            <a:rect l="l" t="t" r="r" b="b"/>
            <a:pathLst>
              <a:path w="0" h="1367790">
                <a:moveTo>
                  <a:pt x="0" y="136770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0057" y="1008989"/>
          <a:ext cx="9470390" cy="5037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537970"/>
                <a:gridCol w="711200"/>
                <a:gridCol w="1193165"/>
                <a:gridCol w="3606799"/>
                <a:gridCol w="262254"/>
                <a:gridCol w="271145"/>
                <a:gridCol w="533400"/>
                <a:gridCol w="704215"/>
              </a:tblGrid>
              <a:tr h="467096">
                <a:tc gridSpan="4">
                  <a:txBody>
                    <a:bodyPr/>
                    <a:lstStyle/>
                    <a:p>
                      <a:pPr marL="74930" marR="2120265">
                        <a:lnSpc>
                          <a:spcPts val="1230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keukenspecialisatie 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4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800" spc="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ts val="915"/>
                        </a:lnSpc>
                        <a:spcBef>
                          <a:spcPts val="244"/>
                        </a:spcBef>
                      </a:pPr>
                      <a:r>
                        <a:rPr dirty="0" sz="800" spc="2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869"/>
                        </a:lnSpc>
                        <a:spcBef>
                          <a:spcPts val="229"/>
                        </a:spcBef>
                      </a:pPr>
                      <a:r>
                        <a:rPr dirty="0" sz="800" spc="-10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869"/>
                        </a:lnSpc>
                        <a:spcBef>
                          <a:spcPts val="229"/>
                        </a:spcBef>
                      </a:pPr>
                      <a:r>
                        <a:rPr dirty="0" sz="800" spc="-8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0890">
                <a:tc>
                  <a:txBody>
                    <a:bodyPr/>
                    <a:lstStyle/>
                    <a:p>
                      <a:pPr marL="74295" marR="59055" indent="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 marR="654050" indent="-190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{S)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7790" marR="513080" indent="-22860">
                        <a:lnSpc>
                          <a:spcPts val="990"/>
                        </a:lnSpc>
                        <a:spcBef>
                          <a:spcPts val="30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en</a:t>
                      </a:r>
                      <a:r>
                        <a:rPr dirty="0" sz="750" spc="9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Ingrediënten </a:t>
                      </a:r>
                      <a:r>
                        <a:rPr dirty="0" sz="750" spc="3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voorgerechten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0190" marR="82550" indent="-158750">
                        <a:lnSpc>
                          <a:spcPct val="127699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6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1760" indent="1270">
                        <a:lnSpc>
                          <a:spcPct val="143100"/>
                        </a:lnSpc>
                        <a:spcBef>
                          <a:spcPts val="434"/>
                        </a:spcBef>
                      </a:pPr>
                      <a:r>
                        <a:rPr dirty="0" sz="700" spc="1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700" spc="3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-1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1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voorgerecht</a:t>
                      </a:r>
                      <a:r>
                        <a:rPr dirty="0" sz="700" spc="2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2 </a:t>
                      </a:r>
                      <a:r>
                        <a:rPr dirty="0" sz="700" spc="1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componenten </a:t>
                      </a:r>
                      <a:r>
                        <a:rPr dirty="0" sz="700" spc="1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2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-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personen  </a:t>
                      </a:r>
                      <a:r>
                        <a:rPr dirty="0" sz="70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Individueel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marR="87630" indent="-137795">
                        <a:lnSpc>
                          <a:spcPct val="127699"/>
                        </a:lnSpc>
                        <a:spcBef>
                          <a:spcPts val="430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 marR="648970" indent="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750" spc="-2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5250" marR="509905" indent="-20320">
                        <a:lnSpc>
                          <a:spcPts val="990"/>
                        </a:lnSpc>
                        <a:spcBef>
                          <a:spcPts val="45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 3,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 en</a:t>
                      </a:r>
                      <a:r>
                        <a:rPr dirty="0" sz="750" spc="1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Hoofdgerechten </a:t>
                      </a:r>
                      <a:r>
                        <a:rPr dirty="0" sz="850" spc="-2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bijgerechten,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Nagerechten </a:t>
                      </a: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MeP</a:t>
                      </a:r>
                      <a:r>
                        <a:rPr dirty="0" sz="750" spc="-8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0190" marR="82550" indent="-158750">
                        <a:lnSpc>
                          <a:spcPct val="127699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81940" indent="1905">
                        <a:lnSpc>
                          <a:spcPct val="140200"/>
                        </a:lnSpc>
                        <a:spcBef>
                          <a:spcPts val="330"/>
                        </a:spcBef>
                      </a:pPr>
                      <a:r>
                        <a:rPr dirty="0" sz="700" spc="1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700" spc="3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1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hoofdgerecht </a:t>
                      </a:r>
                      <a:r>
                        <a:rPr dirty="0" sz="700" spc="3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00" spc="1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bijgerecht voor </a:t>
                      </a:r>
                      <a:r>
                        <a:rPr dirty="0" sz="700" spc="2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-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personen,  </a:t>
                      </a:r>
                      <a:r>
                        <a:rPr dirty="0" sz="70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individueel.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marR="87630" indent="-137795">
                        <a:lnSpc>
                          <a:spcPct val="127699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648335" indent="-1270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0485" marR="309245" indent="1270">
                        <a:lnSpc>
                          <a:spcPct val="143100"/>
                        </a:lnSpc>
                        <a:spcBef>
                          <a:spcPts val="5"/>
                        </a:spcBef>
                      </a:pP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Eindevenement/proeve</a:t>
                      </a:r>
                      <a:r>
                        <a:rPr dirty="0" sz="700" spc="-6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 bekwaamheid</a:t>
                      </a:r>
                      <a:r>
                        <a:rPr dirty="0" sz="70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7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08000" indent="635">
                        <a:lnSpc>
                          <a:spcPct val="115900"/>
                        </a:lnSpc>
                        <a:spcBef>
                          <a:spcPts val="30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  Proeve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 marR="66040" indent="-3175">
                        <a:lnSpc>
                          <a:spcPct val="113399"/>
                        </a:lnSpc>
                        <a:spcBef>
                          <a:spcPts val="35"/>
                        </a:spcBef>
                      </a:pP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Uitvoering,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werkhouding,  samenwerken, 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verantwoordelijk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gedrag.  </a:t>
                      </a:r>
                      <a:r>
                        <a:rPr dirty="0" sz="750" spc="-3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750" spc="-2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3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Smaak en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Veiligheid in </a:t>
                      </a:r>
                      <a:r>
                        <a:rPr dirty="0" sz="750" spc="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700" spc="1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Proktijktoets: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 marR="295910" indent="-1270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bekwaamheid d.m</a:t>
                      </a:r>
                      <a:r>
                        <a:rPr dirty="0" sz="700" spc="1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1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presentatie </a:t>
                      </a: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PPT.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(recept,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bestellijst, MeP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lijst,  smaakcombinatie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waarom?,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welk gerecht,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kostprijs</a:t>
                      </a:r>
                      <a:r>
                        <a:rPr dirty="0" sz="7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berekening.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Uitvoeren en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gerecht </a:t>
                      </a: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personen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individueel </a:t>
                      </a:r>
                      <a:r>
                        <a:rPr dirty="0" sz="7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6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groepsverband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 marR="82550" indent="-158750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6220" marR="87630" indent="-137795">
                        <a:lnSpc>
                          <a:spcPct val="127699"/>
                        </a:lnSpc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 gridSpan="4">
                  <a:txBody>
                    <a:bodyPr/>
                    <a:lstStyle/>
                    <a:p>
                      <a:pPr marL="72390" marR="2515870" indent="-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vakRroep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7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{S)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7529" y="465843"/>
            <a:ext cx="41783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232426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32426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32426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32426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32426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32426"/>
                </a:solidFill>
                <a:latin typeface="Arial"/>
                <a:cs typeface="Arial"/>
              </a:rPr>
              <a:t>BB/KB</a:t>
            </a:r>
            <a:r>
              <a:rPr dirty="0" sz="1350" spc="114" b="1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23242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6868" y="471950"/>
            <a:ext cx="355092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32426"/>
                </a:solidFill>
                <a:latin typeface="Arial"/>
                <a:cs typeface="Arial"/>
              </a:rPr>
              <a:t>Keuzedelen: Horeca, </a:t>
            </a:r>
            <a:r>
              <a:rPr dirty="0" sz="1350" spc="5" b="1">
                <a:solidFill>
                  <a:srgbClr val="232426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32426"/>
                </a:solidFill>
                <a:latin typeface="Arial"/>
                <a:cs typeface="Arial"/>
              </a:rPr>
              <a:t>en</a:t>
            </a:r>
            <a:r>
              <a:rPr dirty="0" sz="1350" spc="110" b="1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32426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73270"/>
            <a:ext cx="0" cy="614045"/>
          </a:xfrm>
          <a:custGeom>
            <a:avLst/>
            <a:gdLst/>
            <a:ahLst/>
            <a:cxnLst/>
            <a:rect l="l" t="t" r="r" b="b"/>
            <a:pathLst>
              <a:path w="0" h="614045">
                <a:moveTo>
                  <a:pt x="0" y="61363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7667" y="978459"/>
          <a:ext cx="9451975" cy="5010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05610"/>
                <a:gridCol w="732155"/>
                <a:gridCol w="1263014"/>
                <a:gridCol w="3139440"/>
                <a:gridCol w="259079"/>
                <a:gridCol w="274320"/>
                <a:gridCol w="536575"/>
                <a:gridCol w="622300"/>
              </a:tblGrid>
              <a:tr h="628900">
                <a:tc gridSpan="5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2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Patisserie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31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 marR="131445" indent="-635">
                        <a:lnSpc>
                          <a:spcPct val="133500"/>
                        </a:lnSpc>
                        <a:spcBef>
                          <a:spcPts val="125"/>
                        </a:spcBef>
                      </a:pP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spc="2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5" b="1" i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50" spc="-20" b="1" i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90"/>
                        </a:lnSpc>
                        <a:spcBef>
                          <a:spcPts val="450"/>
                        </a:spcBef>
                      </a:pPr>
                      <a:r>
                        <a:rPr dirty="0" sz="750" spc="1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2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2870" marR="8064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  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36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50" spc="-4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Jaar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-130" b="1">
                          <a:solidFill>
                            <a:srgbClr val="1F211D"/>
                          </a:solidFill>
                          <a:latin typeface="Times New Roman"/>
                          <a:cs typeface="Times New Roman"/>
                        </a:rPr>
                        <a:t>3-4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P/HBR: In het keuzedeel </a:t>
                      </a:r>
                      <a:r>
                        <a:rPr dirty="0" sz="750" spc="-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Patisserie </a:t>
                      </a:r>
                      <a:r>
                        <a:rPr dirty="0" sz="750" spc="2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750" spc="1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6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en vervaardigen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7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patisserieproducten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0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461009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S01  </a:t>
                      </a:r>
                      <a:r>
                        <a:rPr dirty="0" sz="800" spc="-5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2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6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Prakt </a:t>
                      </a:r>
                      <a:r>
                        <a:rPr dirty="0" sz="800" spc="-15">
                          <a:solidFill>
                            <a:srgbClr val="3F460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jktoets </a:t>
                      </a:r>
                      <a:r>
                        <a:rPr dirty="0" sz="800" spc="-8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4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679575" indent="2540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-2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patisserie? 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chocolade 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3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2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marsepe</a:t>
                      </a:r>
                      <a:r>
                        <a:rPr dirty="0" sz="800" spc="5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00" spc="-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7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5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4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Theorietoets-fS)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schuim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800" spc="-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7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21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47815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S05  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2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1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3(S)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2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2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ijsbereiding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7 puddingen en</a:t>
                      </a:r>
                      <a:r>
                        <a:rPr dirty="0" sz="800" spc="6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bavarois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3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1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750" b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5820">
                <a:tc gridSpan="5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800" spc="-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S.IJff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1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2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750" spc="25" i="1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0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1D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7529" y="450579"/>
            <a:ext cx="416687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1D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1F211D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1F211D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1D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1F211D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1F211D"/>
                </a:solidFill>
                <a:latin typeface="Arial"/>
                <a:cs typeface="Arial"/>
              </a:rPr>
              <a:t>BB/KB</a:t>
            </a:r>
            <a:r>
              <a:rPr dirty="0" sz="1350" spc="229" b="1">
                <a:solidFill>
                  <a:srgbClr val="1F211D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1F211D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3816" y="456684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1D"/>
                </a:solidFill>
                <a:latin typeface="Arial"/>
                <a:cs typeface="Arial"/>
              </a:rPr>
              <a:t>Keuzedelen: </a:t>
            </a:r>
            <a:r>
              <a:rPr dirty="0" sz="1350" spc="15" b="1">
                <a:solidFill>
                  <a:srgbClr val="1F211D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1F211D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1F211D"/>
                </a:solidFill>
                <a:latin typeface="Arial"/>
                <a:cs typeface="Arial"/>
              </a:rPr>
              <a:t>en</a:t>
            </a:r>
            <a:r>
              <a:rPr dirty="0" sz="1350" spc="-260" b="1">
                <a:solidFill>
                  <a:srgbClr val="1F211D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1F211D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0719" y="1002883"/>
          <a:ext cx="9449435" cy="5419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68605"/>
                <a:gridCol w="1708785"/>
                <a:gridCol w="723265"/>
                <a:gridCol w="1263650"/>
                <a:gridCol w="3054985"/>
                <a:gridCol w="348615"/>
                <a:gridCol w="275590"/>
                <a:gridCol w="541020"/>
                <a:gridCol w="626745"/>
              </a:tblGrid>
              <a:tr h="631953">
                <a:tc gridSpan="5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ak </a:t>
                      </a:r>
                      <a:r>
                        <a:rPr dirty="0" sz="800" spc="-10">
                          <a:solidFill>
                            <a:srgbClr val="48596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Br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cl-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eA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ba </a:t>
                      </a:r>
                      <a:r>
                        <a:rPr dirty="0" sz="800" spc="-2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!l </a:t>
                      </a:r>
                      <a:r>
                        <a:rPr dirty="0" sz="800" spc="-135">
                          <a:solidFill>
                            <a:srgbClr val="48596D"/>
                          </a:solidFill>
                          <a:latin typeface="Arial"/>
                          <a:cs typeface="Arial"/>
                        </a:rPr>
                        <a:t>!r</a:t>
                      </a:r>
                      <a:r>
                        <a:rPr dirty="0" sz="800" spc="-1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800" spc="-13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:S</a:t>
                      </a:r>
                      <a:r>
                        <a:rPr dirty="0" sz="800" spc="-135">
                          <a:solidFill>
                            <a:srgbClr val="939CA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3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8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7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e€</a:t>
                      </a:r>
                      <a:r>
                        <a:rPr dirty="0" sz="800" spc="-170">
                          <a:solidFill>
                            <a:srgbClr val="48596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1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70">
                          <a:solidFill>
                            <a:srgbClr val="6B7485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25">
                          <a:solidFill>
                            <a:srgbClr val="48596D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-5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sa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1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60">
                          <a:solidFill>
                            <a:srgbClr val="48596D"/>
                          </a:solidFill>
                          <a:latin typeface="Arial"/>
                          <a:cs typeface="Arial"/>
                        </a:rPr>
                        <a:t>\L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eer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800" spc="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ElB/ </a:t>
                      </a:r>
                      <a:r>
                        <a:rPr dirty="0" sz="800" spc="-2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6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oo</a:t>
                      </a:r>
                      <a:r>
                        <a:rPr dirty="0" sz="800" spc="3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-1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 marR="119380" indent="-254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1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-c0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1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1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gis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6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6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r:i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800" spc="-110">
                          <a:solidFill>
                            <a:srgbClr val="7B87A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800" spc="-1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800" spc="-1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/,l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7B87A0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800" spc="-1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rst</a:t>
                      </a:r>
                      <a:r>
                        <a:rPr dirty="0" sz="800" spc="-15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0f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50" spc="-180" i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50" spc="-180" i="1">
                          <a:solidFill>
                            <a:srgbClr val="2D3D4F"/>
                          </a:solidFill>
                          <a:latin typeface="Times New Roman"/>
                          <a:cs typeface="Times New Roman"/>
                        </a:rPr>
                        <a:t>12     </a:t>
                      </a:r>
                      <a:r>
                        <a:rPr dirty="0" sz="850" spc="-90" i="1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le-e</a:t>
                      </a:r>
                      <a:r>
                        <a:rPr dirty="0" sz="850" spc="-9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ä  </a:t>
                      </a:r>
                      <a:r>
                        <a:rPr dirty="0" sz="850" spc="5" i="1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850" spc="-10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i="1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/,,"(NI;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890">
                        <a:lnSpc>
                          <a:spcPts val="915"/>
                        </a:lnSpc>
                        <a:spcBef>
                          <a:spcPts val="229"/>
                        </a:spcBef>
                      </a:pP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20">
                          <a:solidFill>
                            <a:srgbClr val="2D3D4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95">
                          <a:solidFill>
                            <a:srgbClr val="2D3D4F"/>
                          </a:solidFill>
                          <a:latin typeface="Times New Roman"/>
                          <a:cs typeface="Times New Roman"/>
                        </a:rPr>
                        <a:t>1Tijtl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1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spc="-145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BH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114" b="1">
                          <a:solidFill>
                            <a:srgbClr val="1F2123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Jaa</a:t>
                      </a:r>
                      <a:r>
                        <a:rPr dirty="0" sz="1000" spc="-65" b="1"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9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17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 het keuzedeel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Banketspecialisatie </a:t>
                      </a:r>
                      <a:r>
                        <a:rPr dirty="0" sz="7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750" spc="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-4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bijdrage </a:t>
                      </a:r>
                      <a:r>
                        <a:rPr dirty="0" sz="800" spc="-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spc="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3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00" spc="-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vervaardigen </a:t>
                      </a:r>
                      <a:r>
                        <a:rPr dirty="0" sz="800" spc="-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brood- en </a:t>
                      </a:r>
                      <a:r>
                        <a:rPr dirty="0" sz="800" spc="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banketspecialiteiten, </a:t>
                      </a:r>
                      <a:r>
                        <a:rPr dirty="0" sz="80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gekenmerkt </a:t>
                      </a:r>
                      <a:r>
                        <a:rPr dirty="0" sz="800" spc="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door </a:t>
                      </a:r>
                      <a:r>
                        <a:rPr dirty="0" sz="800" spc="-1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complexer </a:t>
                      </a:r>
                      <a:r>
                        <a:rPr dirty="0" sz="800" spc="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productieproces.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1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heor </a:t>
                      </a:r>
                      <a:r>
                        <a:rPr dirty="0" sz="80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8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0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2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akt </a:t>
                      </a:r>
                      <a:r>
                        <a:rPr dirty="0" sz="800" spc="1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jktoets </a:t>
                      </a:r>
                      <a:r>
                        <a:rPr dirty="0" sz="800" spc="-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7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Boterdegen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Bladerdeeg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5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91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 </a:t>
                      </a:r>
                      <a:r>
                        <a:rPr dirty="0" sz="800" spc="-25">
                          <a:solidFill>
                            <a:srgbClr val="AAAAAA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ets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 </a:t>
                      </a:r>
                      <a:r>
                        <a:rPr dirty="0" sz="800" spc="1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800" spc="1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204660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beslag  </a:t>
                      </a:r>
                      <a:r>
                        <a:rPr dirty="0" sz="800" spc="-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Hoofds </a:t>
                      </a:r>
                      <a:r>
                        <a:rPr dirty="0" sz="800" spc="-3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800" spc="-2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12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800" spc="-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product </a:t>
                      </a:r>
                      <a:r>
                        <a:rPr dirty="0" sz="800" spc="-4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9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zi </a:t>
                      </a: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9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9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1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heo</a:t>
                      </a:r>
                      <a:r>
                        <a:rPr dirty="0" sz="800" spc="-1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ietoet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2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akt</a:t>
                      </a:r>
                      <a:r>
                        <a:rPr dirty="0" sz="800" spc="-10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5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800" spc="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623695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gevuld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brood 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getoerd</a:t>
                      </a:r>
                      <a:r>
                        <a:rPr dirty="0" sz="800" spc="-1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gerezen 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00" spc="-1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desembrood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8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5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14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</a:pP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85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IJff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d.d.: juli</a:t>
                      </a:r>
                      <a:r>
                        <a:rPr dirty="0" sz="80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15323" y="465843"/>
            <a:ext cx="41687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1F2123"/>
                </a:solidFill>
                <a:latin typeface="Arial"/>
                <a:cs typeface="Arial"/>
              </a:rPr>
              <a:t>BB/KB</a:t>
            </a:r>
            <a:r>
              <a:rPr dirty="0" sz="1350" spc="12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4662" y="462791"/>
            <a:ext cx="355092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Bakkerij </a:t>
            </a:r>
            <a:r>
              <a:rPr dirty="0" sz="1350" spc="45" b="1">
                <a:solidFill>
                  <a:srgbClr val="1F2123"/>
                </a:solidFill>
                <a:latin typeface="Arial"/>
                <a:cs typeface="Arial"/>
              </a:rPr>
              <a:t>en</a:t>
            </a:r>
            <a:r>
              <a:rPr dirty="0" sz="1350" spc="12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257935"/>
          </a:xfrm>
          <a:custGeom>
            <a:avLst/>
            <a:gdLst/>
            <a:ahLst/>
            <a:cxnLst/>
            <a:rect l="l" t="t" r="r" b="b"/>
            <a:pathLst>
              <a:path w="0" h="1257935">
                <a:moveTo>
                  <a:pt x="0" y="1257801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7851" y="1418079"/>
          <a:ext cx="9470390" cy="4472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537970"/>
                <a:gridCol w="714375"/>
                <a:gridCol w="1190625"/>
                <a:gridCol w="3604260"/>
                <a:gridCol w="274954"/>
                <a:gridCol w="262890"/>
                <a:gridCol w="534670"/>
                <a:gridCol w="705484"/>
              </a:tblGrid>
              <a:tr h="464043">
                <a:tc gridSpan="4">
                  <a:txBody>
                    <a:bodyPr/>
                    <a:lstStyle/>
                    <a:p>
                      <a:pPr marL="74930" marR="21215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6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Keuz </a:t>
                      </a:r>
                      <a:r>
                        <a:rPr dirty="0" sz="750" spc="10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evak</a:t>
                      </a:r>
                      <a:r>
                        <a:rPr dirty="0" sz="750" spc="10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Gastheerschapspe </a:t>
                      </a:r>
                      <a:r>
                        <a:rPr dirty="0" sz="750" spc="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cialisat</a:t>
                      </a:r>
                      <a:r>
                        <a:rPr dirty="0" sz="750" spc="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750" spc="1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Leerweg</a:t>
                      </a:r>
                      <a:r>
                        <a:rPr dirty="0" sz="750" spc="1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4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4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750" spc="1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8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Keuzevak</a:t>
                      </a:r>
                      <a:r>
                        <a:rPr dirty="0" sz="750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1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Gastheerschapspecialisatie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1285" indent="-3810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75" b="1">
                          <a:solidFill>
                            <a:srgbClr val="3144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spc="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20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3040" marR="60960" indent="-112395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750" spc="-5" b="1">
                          <a:solidFill>
                            <a:srgbClr val="111A1F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2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8052">
                <a:tc rowSpan="3">
                  <a:txBody>
                    <a:bodyPr/>
                    <a:lstStyle/>
                    <a:p>
                      <a:pPr marL="76200" marR="61594" indent="-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5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6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700" spc="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 en</a:t>
                      </a:r>
                      <a:r>
                        <a:rPr dirty="0" sz="700" spc="-6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59410" indent="-1905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gastheerschapspecialisatie 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700" spc="-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31339" indent="635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Periode 1: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700" spc="10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Gastheerschap,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heb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ervoor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nodig? 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Drankenkennis: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1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div</a:t>
                      </a:r>
                      <a:r>
                        <a:rPr dirty="0" sz="700" spc="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thee standaardcouvert</a:t>
                      </a:r>
                      <a:r>
                        <a:rPr dirty="0" sz="700" spc="-7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uitbreiden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24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57505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5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sthe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rsc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pec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5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satie 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700" spc="-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850389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700" spc="-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Drankenkennis </a:t>
                      </a:r>
                      <a:r>
                        <a:rPr dirty="0" sz="700" spc="-1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wijn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bier 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Drankenkennis </a:t>
                      </a:r>
                      <a:r>
                        <a:rPr dirty="0" sz="700" spc="-1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gedistilleerd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cocktails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wijn,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binnen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buitenlandse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likeur,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alcoholvrije</a:t>
                      </a:r>
                      <a:r>
                        <a:rPr dirty="0" sz="7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cocktail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7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99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9245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keuzedeel  gastheerschapspecialisatie 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14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700" spc="-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6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82118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hoofdstuk 5,6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-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Drankadvies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Serveertechnieken</a:t>
                      </a:r>
                      <a:r>
                        <a:rPr dirty="0" sz="700" spc="-6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Etiquette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2480945" indent="7620">
                        <a:lnSpc>
                          <a:spcPct val="133500"/>
                        </a:lnSpc>
                      </a:pPr>
                      <a:r>
                        <a:rPr dirty="0" sz="750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Proeve </a:t>
                      </a:r>
                      <a:r>
                        <a:rPr dirty="0" sz="750" spc="10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dirty="0" sz="750" spc="-35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0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bekwaamheid  </a:t>
                      </a:r>
                      <a:r>
                        <a:rPr dirty="0" sz="750" spc="5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Zelfstandig</a:t>
                      </a:r>
                      <a:r>
                        <a:rPr dirty="0" sz="750" spc="95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i="1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werken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Serveertechnieken</a:t>
                      </a:r>
                      <a:r>
                        <a:rPr dirty="0" sz="700" spc="5">
                          <a:solidFill>
                            <a:srgbClr val="4B4B4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tafelbereidingen, </a:t>
                      </a:r>
                      <a:r>
                        <a:rPr dirty="0" sz="800" spc="-25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700" spc="-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carte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couvert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>
                          <a:solidFill>
                            <a:srgbClr val="2828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50" b="1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4">
                  <a:txBody>
                    <a:bodyPr/>
                    <a:lstStyle/>
                    <a:p>
                      <a:pPr marL="78740" marR="2615565" indent="-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00" spc="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00" spc="-1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Haan 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700" spc="2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8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4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745"/>
                        </a:lnSpc>
                        <a:spcBef>
                          <a:spcPts val="385"/>
                        </a:spcBef>
                      </a:pPr>
                      <a:r>
                        <a:rPr dirty="0" sz="700" spc="-3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2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2272" y="462791"/>
            <a:ext cx="417004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8282A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8282A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8282A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28282A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8282A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8282A"/>
                </a:solidFill>
                <a:latin typeface="Arial"/>
                <a:cs typeface="Arial"/>
              </a:rPr>
              <a:t>BB/KB</a:t>
            </a:r>
            <a:r>
              <a:rPr dirty="0" sz="1350" spc="150" b="1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A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1612" y="462791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8282A"/>
                </a:solidFill>
                <a:latin typeface="Arial"/>
                <a:cs typeface="Arial"/>
              </a:rPr>
              <a:t>Keuzedelen: Horeca, Bakkerij </a:t>
            </a:r>
            <a:r>
              <a:rPr dirty="0" sz="1350" spc="35" b="1">
                <a:solidFill>
                  <a:srgbClr val="28282A"/>
                </a:solidFill>
                <a:latin typeface="Arial"/>
                <a:cs typeface="Arial"/>
              </a:rPr>
              <a:t>en</a:t>
            </a:r>
            <a:r>
              <a:rPr dirty="0" sz="1350" spc="165" b="1">
                <a:solidFill>
                  <a:srgbClr val="28282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8282A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404620"/>
          </a:xfrm>
          <a:custGeom>
            <a:avLst/>
            <a:gdLst/>
            <a:ahLst/>
            <a:cxnLst/>
            <a:rect l="l" t="t" r="r" b="b"/>
            <a:pathLst>
              <a:path w="0" h="1404620">
                <a:moveTo>
                  <a:pt x="0" y="1404341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0057" y="1012042"/>
          <a:ext cx="9483090" cy="494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320"/>
                <a:gridCol w="711200"/>
                <a:gridCol w="1189990"/>
                <a:gridCol w="671195"/>
                <a:gridCol w="2388869"/>
                <a:gridCol w="448309"/>
                <a:gridCol w="448309"/>
                <a:gridCol w="530859"/>
                <a:gridCol w="563244"/>
                <a:gridCol w="972184"/>
              </a:tblGrid>
              <a:tr h="308344">
                <a:tc gridSpan="4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4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l&lt;</a:t>
                      </a:r>
                      <a:r>
                        <a:rPr dirty="0" sz="75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eu </a:t>
                      </a:r>
                      <a:r>
                        <a:rPr dirty="0" sz="750" spc="-1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</a:t>
                      </a:r>
                      <a:r>
                        <a:rPr dirty="0" sz="750" spc="1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2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 </a:t>
                      </a:r>
                      <a:r>
                        <a:rPr dirty="0" sz="750" spc="-1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 ent</a:t>
                      </a:r>
                      <a:r>
                        <a:rPr dirty="0" sz="750" spc="-10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75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olja</a:t>
                      </a:r>
                      <a:r>
                        <a:rPr dirty="0" sz="750" spc="3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3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4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spc="-6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Mew-ew </a:t>
                      </a:r>
                      <a:r>
                        <a:rPr dirty="0" sz="850" spc="-105">
                          <a:solidFill>
                            <a:srgbClr val="707275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850" spc="-10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kr: </a:t>
                      </a:r>
                      <a:r>
                        <a:rPr dirty="0" sz="800" spc="-11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fV </a:t>
                      </a:r>
                      <a:r>
                        <a:rPr dirty="0" sz="800" spc="-1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-185">
                          <a:solidFill>
                            <a:srgbClr val="6B7E9A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00" spc="-18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8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6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e.mente</a:t>
                      </a:r>
                      <a:r>
                        <a:rPr dirty="0" sz="800" spc="-1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F1</a:t>
                      </a:r>
                      <a:r>
                        <a:rPr dirty="0" sz="800" spc="-195">
                          <a:solidFill>
                            <a:srgbClr val="829AAC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</a:t>
                      </a:r>
                      <a:r>
                        <a:rPr dirty="0" sz="75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40">
                          <a:solidFill>
                            <a:srgbClr val="9AB3CC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75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1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865"/>
                        </a:lnSpc>
                        <a:spcBef>
                          <a:spcPts val="325"/>
                        </a:spcBef>
                      </a:pPr>
                      <a:r>
                        <a:rPr dirty="0" sz="750" spc="-26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&lt;:</a:t>
                      </a:r>
                      <a:r>
                        <a:rPr dirty="0" sz="750" spc="-2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2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a.</a:t>
                      </a:r>
                      <a:r>
                        <a:rPr dirty="0" sz="75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750" spc="-55">
                          <a:solidFill>
                            <a:srgbClr val="9AB3CC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-5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3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">
                          <a:solidFill>
                            <a:srgbClr val="829AAC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1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nho</a:t>
                      </a: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ud11e</a:t>
                      </a:r>
                      <a:r>
                        <a:rPr dirty="0" sz="750" spc="-10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err</a:t>
                      </a:r>
                      <a:r>
                        <a:rPr dirty="0" sz="750" spc="9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1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'f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0985">
                        <a:lnSpc>
                          <a:spcPts val="819"/>
                        </a:lnSpc>
                        <a:spcBef>
                          <a:spcPts val="355"/>
                        </a:spcBef>
                      </a:pPr>
                      <a:r>
                        <a:rPr dirty="0" sz="750" spc="25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Wegi.im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2405" marR="59055" indent="-112395">
                        <a:lnSpc>
                          <a:spcPts val="1250"/>
                        </a:lnSpc>
                        <a:spcBef>
                          <a:spcPts val="80"/>
                        </a:spcBef>
                      </a:pPr>
                      <a:r>
                        <a:rPr dirty="0" sz="75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40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Tijds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684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D3D4D"/>
                          </a:solidFill>
                          <a:latin typeface="Arial"/>
                          <a:cs typeface="Arial"/>
                        </a:rPr>
                        <a:t>S8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844"/>
                        </a:lnSpc>
                        <a:spcBef>
                          <a:spcPts val="280"/>
                        </a:spcBef>
                      </a:pPr>
                      <a:r>
                        <a:rPr dirty="0" sz="80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lffl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3909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K/HBR/ </a:t>
                      </a: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4.1</a:t>
                      </a:r>
                      <a:r>
                        <a:rPr dirty="0" sz="750" spc="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750" spc="2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4.1.5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(S+F)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5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50" spc="-8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50" spc="3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jkopdracht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75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750" spc="-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Hoofdstu </a:t>
                      </a:r>
                      <a:r>
                        <a:rPr dirty="0" sz="750" spc="3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-1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D.m.v. </a:t>
                      </a:r>
                      <a:r>
                        <a:rPr dirty="0" sz="750" spc="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theorie+</a:t>
                      </a:r>
                      <a:r>
                        <a:rPr dirty="0" sz="750" spc="-8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instructieblokken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D.m.v </a:t>
                      </a:r>
                      <a:r>
                        <a:rPr dirty="0" sz="750" spc="1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praktische</a:t>
                      </a:r>
                      <a:r>
                        <a:rPr dirty="0" sz="75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opdrachten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(d.m.v. </a:t>
                      </a:r>
                      <a:r>
                        <a:rPr dirty="0" sz="7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project; </a:t>
                      </a: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coaching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75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ondersteuning)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762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65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40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dirty="0" sz="850" spc="-110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850" spc="25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dirty="0" sz="850" spc="-110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dirty="0" sz="850" spc="-105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45  </a:t>
                      </a:r>
                      <a:r>
                        <a:rPr dirty="0" sz="850" spc="-45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086">
                <a:tc rowSpan="2">
                  <a:txBody>
                    <a:bodyPr/>
                    <a:lstStyle/>
                    <a:p>
                      <a:pPr marL="74930" marR="212090" indent="-3175">
                        <a:lnSpc>
                          <a:spcPct val="130900"/>
                        </a:lnSpc>
                        <a:spcBef>
                          <a:spcPts val="75"/>
                        </a:spcBef>
                      </a:pP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K/HBR/</a:t>
                      </a:r>
                      <a:r>
                        <a:rPr dirty="0" sz="75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4.2.1</a:t>
                      </a:r>
                      <a:r>
                        <a:rPr dirty="0" sz="750" spc="-1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/4.2.2</a:t>
                      </a:r>
                      <a:r>
                        <a:rPr dirty="0" sz="75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/4.2.3/  </a:t>
                      </a:r>
                      <a:r>
                        <a:rPr dirty="0" sz="75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1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2.4/</a:t>
                      </a:r>
                      <a:r>
                        <a:rPr dirty="0" sz="750" spc="2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4.2.5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1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heor </a:t>
                      </a:r>
                      <a:r>
                        <a:rPr dirty="0" sz="750" spc="1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etoets </a:t>
                      </a:r>
                      <a:r>
                        <a:rPr dirty="0" sz="75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-9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oofdstuk </a:t>
                      </a:r>
                      <a:r>
                        <a:rPr dirty="0" sz="750" spc="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3 en</a:t>
                      </a:r>
                      <a:r>
                        <a:rPr dirty="0" sz="750" spc="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0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50" b="1">
                          <a:solidFill>
                            <a:srgbClr val="B3B3B3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DFDFD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9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DFDFD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38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0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844"/>
                        </a:lnSpc>
                      </a:pPr>
                      <a:r>
                        <a:rPr dirty="0" sz="75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9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5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50" spc="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jkopdracht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5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200</a:t>
                      </a:r>
                      <a:r>
                        <a:rPr dirty="0" sz="850" spc="-40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75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69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63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75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3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75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oeve</a:t>
                      </a: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105" marR="127635" indent="-2540">
                        <a:lnSpc>
                          <a:spcPct val="122900"/>
                        </a:lnSpc>
                      </a:pPr>
                      <a:r>
                        <a:rPr dirty="0" sz="750" spc="-1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750" spc="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4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waamhe</a:t>
                      </a:r>
                      <a:r>
                        <a:rPr dirty="0" sz="750" spc="4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75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750" spc="-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Kenn </a:t>
                      </a:r>
                      <a:r>
                        <a:rPr dirty="0" sz="750" spc="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s/ </a:t>
                      </a:r>
                      <a:r>
                        <a:rPr dirty="0" sz="75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vaard </a:t>
                      </a:r>
                      <a:r>
                        <a:rPr dirty="0" sz="750" spc="-1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gheden/  </a:t>
                      </a:r>
                      <a:r>
                        <a:rPr dirty="0" sz="750" spc="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houding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Eindevent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54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3636">
                <a:tc gridSpan="4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75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Krul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75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750" spc="3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-65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JUNI</a:t>
                      </a:r>
                      <a:r>
                        <a:rPr dirty="0" sz="850" spc="25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5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1426" y="468897"/>
            <a:ext cx="417258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Afsluiting BB/KB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1F21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3816" y="471950"/>
            <a:ext cx="35560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Keuzedelen: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</a:t>
            </a:r>
            <a:r>
              <a:rPr dirty="0" sz="1350" spc="9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916305"/>
          </a:xfrm>
          <a:custGeom>
            <a:avLst/>
            <a:gdLst/>
            <a:ahLst/>
            <a:cxnLst/>
            <a:rect l="l" t="t" r="r" b="b"/>
            <a:pathLst>
              <a:path w="0" h="916305">
                <a:moveTo>
                  <a:pt x="0" y="91587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9028" y="1744741"/>
          <a:ext cx="5320665" cy="107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065"/>
                <a:gridCol w="626745"/>
                <a:gridCol w="591185"/>
                <a:gridCol w="1488439"/>
                <a:gridCol w="266700"/>
                <a:gridCol w="65404"/>
                <a:gridCol w="1750060"/>
              </a:tblGrid>
              <a:tr h="174016">
                <a:tc gridSpan="7">
                  <a:txBody>
                    <a:bodyPr/>
                    <a:lstStyle/>
                    <a:p>
                      <a:pPr algn="ctr" marL="14604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6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>
                  <a:txBody>
                    <a:bodyPr/>
                    <a:lstStyle/>
                    <a:p>
                      <a:pPr algn="ctr" marL="5334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 marR="39370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38383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Zorg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6666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115"/>
                        </a:lnSpc>
                        <a:spcBef>
                          <a:spcPts val="200"/>
                        </a:spcBef>
                        <a:tabLst>
                          <a:tab pos="309245" algn="l"/>
                        </a:tabLst>
                      </a:pPr>
                      <a:r>
                        <a:rPr dirty="0" sz="950" spc="-3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BB-	</a:t>
                      </a: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016">
                <a:tc>
                  <a:txBody>
                    <a:bodyPr/>
                    <a:lstStyle/>
                    <a:p>
                      <a:pPr algn="ctr" marL="53340">
                        <a:lnSpc>
                          <a:spcPts val="1065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65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1270"/>
                        </a:lnSpc>
                      </a:pPr>
                      <a:r>
                        <a:rPr dirty="0" sz="145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-4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BB- </a:t>
                      </a: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7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122">
                <a:tc gridSpan="7">
                  <a:txBody>
                    <a:bodyPr/>
                    <a:lstStyle/>
                    <a:p>
                      <a:pPr algn="ctr" marL="1587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>
                  <a:txBody>
                    <a:bodyPr/>
                    <a:lstStyle/>
                    <a:p>
                      <a:pPr algn="ctr" marL="53340">
                        <a:lnSpc>
                          <a:spcPts val="1065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065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 marR="33655">
                        <a:lnSpc>
                          <a:spcPts val="715"/>
                        </a:lnSpc>
                      </a:pPr>
                      <a:r>
                        <a:rPr dirty="0" sz="6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065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6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Omgeving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270"/>
                        </a:lnSpc>
                      </a:pPr>
                      <a:r>
                        <a:rPr dirty="0" sz="145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-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122">
                <a:tc>
                  <a:txBody>
                    <a:bodyPr/>
                    <a:lstStyle/>
                    <a:p>
                      <a:pPr algn="ctr" marL="5334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r" marR="37465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6666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7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38383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4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7529" y="447527"/>
            <a:ext cx="446786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51515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51515"/>
                </a:solidFill>
                <a:latin typeface="Arial"/>
                <a:cs typeface="Arial"/>
              </a:rPr>
              <a:t>Profiel </a:t>
            </a:r>
            <a:r>
              <a:rPr dirty="0" sz="1350" spc="25" b="1">
                <a:solidFill>
                  <a:srgbClr val="151515"/>
                </a:solidFill>
                <a:latin typeface="Arial"/>
                <a:cs typeface="Arial"/>
              </a:rPr>
              <a:t>Zorg </a:t>
            </a:r>
            <a:r>
              <a:rPr dirty="0" sz="1350" spc="35" b="1">
                <a:solidFill>
                  <a:srgbClr val="151515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51515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51515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151515"/>
                </a:solidFill>
                <a:latin typeface="Arial"/>
                <a:cs typeface="Arial"/>
              </a:rPr>
              <a:t>cohort</a:t>
            </a:r>
            <a:r>
              <a:rPr dirty="0" sz="1350" spc="-8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51515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90" y="1429548"/>
            <a:ext cx="148526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151515"/>
                </a:solidFill>
                <a:latin typeface="Arial"/>
                <a:cs typeface="Arial"/>
              </a:rPr>
              <a:t>Profielen </a:t>
            </a:r>
            <a:r>
              <a:rPr dirty="0" sz="950" spc="-20" b="1">
                <a:solidFill>
                  <a:srgbClr val="151515"/>
                </a:solidFill>
                <a:latin typeface="Arial"/>
                <a:cs typeface="Arial"/>
              </a:rPr>
              <a:t>Zorg </a:t>
            </a:r>
            <a:r>
              <a:rPr dirty="0" sz="950" spc="20" b="1">
                <a:solidFill>
                  <a:srgbClr val="151515"/>
                </a:solidFill>
                <a:latin typeface="Arial"/>
                <a:cs typeface="Arial"/>
              </a:rPr>
              <a:t>en</a:t>
            </a:r>
            <a:r>
              <a:rPr dirty="0" sz="950" spc="-4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0" b="1">
                <a:solidFill>
                  <a:srgbClr val="151515"/>
                </a:solidFill>
                <a:latin typeface="Arial"/>
                <a:cs typeface="Arial"/>
              </a:rPr>
              <a:t>Welzijn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48846"/>
            <a:ext cx="0" cy="1945005"/>
          </a:xfrm>
          <a:custGeom>
            <a:avLst/>
            <a:gdLst/>
            <a:ahLst/>
            <a:cxnLst/>
            <a:rect l="l" t="t" r="r" b="b"/>
            <a:pathLst>
              <a:path w="0" h="1945005">
                <a:moveTo>
                  <a:pt x="0" y="1944707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6822" y="1292910"/>
          <a:ext cx="9446260" cy="317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1626235"/>
                <a:gridCol w="640714"/>
                <a:gridCol w="1687194"/>
                <a:gridCol w="3142615"/>
                <a:gridCol w="264795"/>
                <a:gridCol w="271145"/>
                <a:gridCol w="536575"/>
                <a:gridCol w="622300"/>
              </a:tblGrid>
              <a:tr h="464043">
                <a:tc gridSpan="4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10" b="1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10" b="1">
                          <a:solidFill>
                            <a:srgbClr val="36383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800" spc="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Profielmodule</a:t>
                      </a:r>
                      <a:r>
                        <a:rPr dirty="0" sz="800" spc="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25" b="1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35" b="1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Mens</a:t>
                      </a:r>
                      <a:r>
                        <a:rPr dirty="0" sz="750" spc="-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Zorg</a:t>
                      </a:r>
                      <a:r>
                        <a:rPr dirty="0" sz="750" spc="-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15" b="1">
                          <a:solidFill>
                            <a:srgbClr val="384B6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6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14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Z}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810">
                        <a:lnSpc>
                          <a:spcPts val="819"/>
                        </a:lnSpc>
                        <a:spcBef>
                          <a:spcPts val="29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25" b="1">
                          <a:solidFill>
                            <a:srgbClr val="36383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890"/>
                        </a:lnSpc>
                        <a:spcBef>
                          <a:spcPts val="425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4765">
                        <a:lnSpc>
                          <a:spcPts val="795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91770">
                        <a:lnSpc>
                          <a:spcPts val="819"/>
                        </a:lnSpc>
                        <a:spcBef>
                          <a:spcPts val="240"/>
                        </a:spcBef>
                      </a:pPr>
                      <a:r>
                        <a:rPr dirty="0" sz="800" spc="30">
                          <a:solidFill>
                            <a:srgbClr val="363838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4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770"/>
                        </a:lnSpc>
                        <a:spcBef>
                          <a:spcPts val="229"/>
                        </a:spcBef>
                      </a:pPr>
                      <a:r>
                        <a:rPr dirty="0" sz="800" spc="15" b="1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88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720"/>
                        </a:lnSpc>
                        <a:spcBef>
                          <a:spcPts val="280"/>
                        </a:spcBef>
                      </a:pPr>
                      <a:r>
                        <a:rPr dirty="0" sz="750" spc="-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0">
                <a:tc rowSpan="6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P/ZW/4.1/4.2/4.3/4.4/4.5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6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50" spc="6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7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P/ZW/4.5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750" spc="7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Hulpbehoefte cliënt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P/ZW/4.3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6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EHBO-technieken</a:t>
                      </a:r>
                      <a:r>
                        <a:rPr dirty="0" sz="800" spc="-1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3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P/ZW/4.1/4.2/4.3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58115">
                        <a:lnSpc>
                          <a:spcPct val="122700"/>
                        </a:lnSpc>
                        <a:spcBef>
                          <a:spcPts val="85"/>
                        </a:spcBef>
                      </a:pPr>
                      <a:r>
                        <a:rPr dirty="0" sz="750" spc="6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ADL-hulpmiddelen en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beweeg-,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til-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verplaatsingstechnieken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-1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casus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gridSpan="9">
                  <a:txBody>
                    <a:bodyPr/>
                    <a:lstStyle/>
                    <a:p>
                      <a:pPr marL="83185" marR="7152640" indent="-3175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l.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4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l.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7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(toetsresu </a:t>
                      </a:r>
                      <a:r>
                        <a:rPr dirty="0" sz="800" spc="25">
                          <a:solidFill>
                            <a:srgbClr val="363838"/>
                          </a:solidFill>
                          <a:latin typeface="Arial"/>
                          <a:cs typeface="Arial"/>
                        </a:rPr>
                        <a:t>ltaat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l.</a:t>
                      </a:r>
                      <a:r>
                        <a:rPr dirty="0" sz="1050" spc="-165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6132">
                <a:tc gridSpan="4">
                  <a:txBody>
                    <a:bodyPr/>
                    <a:lstStyle/>
                    <a:p>
                      <a:pPr marL="80010">
                        <a:lnSpc>
                          <a:spcPts val="905"/>
                        </a:lnSpc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Irene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Meeuwsen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10 iuli</a:t>
                      </a:r>
                      <a:r>
                        <a:rPr dirty="0" sz="800" spc="-1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4827" y="444473"/>
            <a:ext cx="4460240" cy="712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F2123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Zorg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F2123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cohort</a:t>
            </a:r>
            <a:r>
              <a:rPr dirty="0" sz="1350" spc="24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1F2123"/>
                </a:solidFill>
                <a:latin typeface="Arial"/>
                <a:cs typeface="Arial"/>
              </a:rPr>
              <a:t>Jaar</a:t>
            </a:r>
            <a:r>
              <a:rPr dirty="0" sz="1400" spc="4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1F2123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831975"/>
          </a:xfrm>
          <a:custGeom>
            <a:avLst/>
            <a:gdLst/>
            <a:ahLst/>
            <a:cxnLst/>
            <a:rect l="l" t="t" r="r" b="b"/>
            <a:pathLst>
              <a:path w="0" h="1831975">
                <a:moveTo>
                  <a:pt x="0" y="1831749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3439" y="1549355"/>
          <a:ext cx="9431020" cy="4750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/>
                <a:gridCol w="900430"/>
                <a:gridCol w="723265"/>
                <a:gridCol w="1303020"/>
                <a:gridCol w="3554729"/>
                <a:gridCol w="716915"/>
                <a:gridCol w="710565"/>
                <a:gridCol w="896620"/>
              </a:tblGrid>
              <a:tr h="491519">
                <a:tc gridSpan="8">
                  <a:txBody>
                    <a:bodyPr/>
                    <a:lstStyle/>
                    <a:p>
                      <a:pPr marL="69215" marR="7548880" indent="254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Lichamelijke oefening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</a:t>
                      </a:r>
                      <a:r>
                        <a:rPr dirty="0" sz="10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10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10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12075">
                <a:tc>
                  <a:txBody>
                    <a:bodyPr/>
                    <a:lstStyle/>
                    <a:p>
                      <a:pPr marL="71120" marR="111760" indent="-4445">
                        <a:lnSpc>
                          <a:spcPct val="107500"/>
                        </a:lnSpc>
                        <a:spcBef>
                          <a:spcPts val="2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48920" indent="635">
                        <a:lnSpc>
                          <a:spcPct val="100499"/>
                        </a:lnSpc>
                        <a:spcBef>
                          <a:spcPts val="5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Examen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Eenheid 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(zie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Syllabus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2230" indent="-1270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code 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020695" indent="1905">
                        <a:lnSpc>
                          <a:spcPct val="101099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leerstof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 marR="88900" indent="-156845">
                        <a:lnSpc>
                          <a:spcPct val="103000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35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65"/>
                        </a:lnSpc>
                        <a:spcBef>
                          <a:spcPts val="30"/>
                        </a:spcBef>
                      </a:pPr>
                      <a:r>
                        <a:rPr dirty="0" sz="10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K1-2</a:t>
                      </a:r>
                      <a:r>
                        <a:rPr dirty="0" sz="1050" spc="20" b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3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100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1050" spc="1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vaardigheden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5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K4-5-6-7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46685" indent="-635">
                        <a:lnSpc>
                          <a:spcPct val="10020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Spel</a:t>
                      </a:r>
                      <a:r>
                        <a:rPr dirty="0" sz="10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hockey;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Turnen: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hurksprong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+trapeze;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Bewegen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muziek: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fitness; Atletiek: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start/sprint/estafette+ </a:t>
                      </a:r>
                      <a:r>
                        <a:rPr dirty="0" sz="10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minuten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loop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4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K4-5-7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Spel: volleybal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+trefbal; Turnen; herhaald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springen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0485" marR="285115" indent="635">
                        <a:lnSpc>
                          <a:spcPts val="1230"/>
                        </a:lnSpc>
                        <a:spcBef>
                          <a:spcPts val="10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+acrogym; Atletiek: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hoogspringen (allen afgerond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105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077"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34%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65"/>
                        </a:lnSpc>
                        <a:spcBef>
                          <a:spcPts val="30"/>
                        </a:spcBef>
                      </a:pPr>
                      <a:r>
                        <a:rPr dirty="0" sz="10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K1-2-3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55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100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10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vaard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ghede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46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K4-5-6-7-8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88290" indent="2540">
                        <a:lnSpc>
                          <a:spcPct val="99200"/>
                        </a:lnSpc>
                        <a:spcBef>
                          <a:spcPts val="11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Spel: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voetbal+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tennis;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Turnen</a:t>
                      </a:r>
                      <a:r>
                        <a:rPr dirty="0" sz="10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trampoline 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hoogspringen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muziek: fitness;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Atletiek: 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kstapspro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q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+shuttle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run </a:t>
                      </a:r>
                      <a:r>
                        <a:rPr dirty="0" sz="105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105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50" spc="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stoeispelen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217"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2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K1-2-3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r>
                        <a:rPr dirty="0" sz="1050" spc="3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Inzet </a:t>
                      </a:r>
                      <a:r>
                        <a:rPr dirty="0" sz="100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Sociale</a:t>
                      </a:r>
                      <a:r>
                        <a:rPr dirty="0" sz="1050" spc="1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vaardiqheden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20"/>
                        </a:lnSpc>
                        <a:spcBef>
                          <a:spcPts val="25"/>
                        </a:spcBef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46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K4-5-6-7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38125" indent="-635">
                        <a:lnSpc>
                          <a:spcPct val="100200"/>
                        </a:lnSpc>
                        <a:spcBef>
                          <a:spcPts val="7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Spel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keuze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doelspel 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keuze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slag-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loopspel;  Turnen;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keuze; Bewegen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muziek: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keuze;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Atletiek: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keuze</a:t>
                      </a:r>
                      <a:r>
                        <a:rPr dirty="0" sz="10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derdeel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6512">
                <a:tc gridSpan="8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6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1050" spc="6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Toetscodes: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S01/ S04/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 moeten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altijd voldoende worden</a:t>
                      </a:r>
                      <a:r>
                        <a:rPr dirty="0" sz="1050" spc="-114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afgesloten.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79780" marR="1341120" indent="-31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toetsperiode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mogen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andere onderdelen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maximaal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onvo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doende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worden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afgesloten</a:t>
                      </a:r>
                      <a:r>
                        <a:rPr dirty="0" sz="1050" spc="1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3 </a:t>
                      </a:r>
                      <a:r>
                        <a:rPr dirty="0" sz="10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105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soeriodes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moeten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10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worden</a:t>
                      </a:r>
                      <a:r>
                        <a:rPr dirty="0" sz="1050" spc="-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 spc="3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qesloten.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6691">
                <a:tc gridSpan="8">
                  <a:txBody>
                    <a:bodyPr/>
                    <a:lstStyle/>
                    <a:p>
                      <a:pPr marL="75565" marR="69342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Ivar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den Dobbelsteen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Vaststellinq vakqroep d</a:t>
                      </a:r>
                      <a:r>
                        <a:rPr dirty="0" sz="10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1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.:</a:t>
                      </a:r>
                      <a:r>
                        <a:rPr dirty="0" sz="1050" spc="9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05-07</a:t>
                      </a:r>
                      <a:r>
                        <a:rPr dirty="0" sz="10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726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54992" y="871881"/>
            <a:ext cx="357124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350" spc="25" b="1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131313"/>
                </a:solidFill>
                <a:latin typeface="Arial"/>
                <a:cs typeface="Arial"/>
              </a:rPr>
              <a:t>&amp; </a:t>
            </a:r>
            <a:r>
              <a:rPr dirty="0" sz="1350" spc="5" b="1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350" spc="22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2019-2020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600200"/>
          </a:xfrm>
          <a:custGeom>
            <a:avLst/>
            <a:gdLst/>
            <a:ahLst/>
            <a:cxnLst/>
            <a:rect l="l" t="t" r="r" b="b"/>
            <a:pathLst>
              <a:path w="0" h="1600200">
                <a:moveTo>
                  <a:pt x="0" y="1599728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1668" y="444473"/>
            <a:ext cx="4473575" cy="719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20" b="1">
                <a:solidFill>
                  <a:srgbClr val="212326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212326"/>
                </a:solidFill>
                <a:latin typeface="Arial"/>
                <a:cs typeface="Arial"/>
              </a:rPr>
              <a:t>Profiel </a:t>
            </a:r>
            <a:r>
              <a:rPr dirty="0" sz="1350" spc="40" b="1">
                <a:solidFill>
                  <a:srgbClr val="212326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212326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212326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212326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212326"/>
                </a:solidFill>
                <a:latin typeface="Arial"/>
                <a:cs typeface="Arial"/>
              </a:rPr>
              <a:t>cohort</a:t>
            </a:r>
            <a:r>
              <a:rPr dirty="0" sz="1350" spc="240" b="1">
                <a:solidFill>
                  <a:srgbClr val="212326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1232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85" b="1">
                <a:solidFill>
                  <a:srgbClr val="212326"/>
                </a:solidFill>
                <a:latin typeface="Arial"/>
                <a:cs typeface="Arial"/>
              </a:rPr>
              <a:t>Jaar</a:t>
            </a:r>
            <a:r>
              <a:rPr dirty="0" sz="1450" spc="30" b="1">
                <a:solidFill>
                  <a:srgbClr val="212326"/>
                </a:solidFill>
                <a:latin typeface="Arial"/>
                <a:cs typeface="Arial"/>
              </a:rPr>
              <a:t> </a:t>
            </a:r>
            <a:r>
              <a:rPr dirty="0" sz="1350" spc="75" b="1">
                <a:solidFill>
                  <a:srgbClr val="212326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8266" y="1308218"/>
            <a:ext cx="0" cy="130175"/>
          </a:xfrm>
          <a:custGeom>
            <a:avLst/>
            <a:gdLst/>
            <a:ahLst/>
            <a:cxnLst/>
            <a:rect l="l" t="t" r="r" b="b"/>
            <a:pathLst>
              <a:path w="0" h="130175">
                <a:moveTo>
                  <a:pt x="0" y="0"/>
                </a:moveTo>
                <a:lnTo>
                  <a:pt x="0" y="130155"/>
                </a:lnTo>
              </a:path>
            </a:pathLst>
          </a:custGeom>
          <a:ln w="12205">
            <a:solidFill>
              <a:srgbClr val="BCCFE4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32925" y="1271539"/>
          <a:ext cx="9439910" cy="3169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620520"/>
                <a:gridCol w="647065"/>
                <a:gridCol w="1693544"/>
                <a:gridCol w="3136900"/>
                <a:gridCol w="268604"/>
                <a:gridCol w="265429"/>
                <a:gridCol w="542925"/>
                <a:gridCol w="615950"/>
              </a:tblGrid>
              <a:tr h="464043">
                <a:tc gridSpan="4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dirty="0" sz="750" spc="-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Zo</a:t>
                      </a:r>
                      <a:r>
                        <a:rPr dirty="0" sz="750" spc="-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750" spc="-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dirty="0" sz="75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Welzij</a:t>
                      </a:r>
                      <a:r>
                        <a:rPr dirty="0" sz="750" spc="10">
                          <a:solidFill>
                            <a:srgbClr val="AABCD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g: </a:t>
                      </a:r>
                      <a:r>
                        <a:rPr dirty="0" sz="75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13B/ </a:t>
                      </a:r>
                      <a:r>
                        <a:rPr dirty="0" sz="750" spc="-2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-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 spc="-2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750" spc="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C0horl </a:t>
                      </a:r>
                      <a:r>
                        <a:rPr dirty="0" sz="750" spc="-10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2Gl1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dirty="0" sz="750" spc="-114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(!)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ts val="1255"/>
                        </a:lnSpc>
                        <a:tabLst>
                          <a:tab pos="2053589" algn="l"/>
                        </a:tabLst>
                      </a:pP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6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8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8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1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5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3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31746" sz="525" spc="-75">
                          <a:solidFill>
                            <a:srgbClr val="8797A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2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tiv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9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R="11874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dirty="0" sz="750" spc="-1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agi</a:t>
                      </a:r>
                      <a:r>
                        <a:rPr dirty="0" sz="750" spc="2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î</a:t>
                      </a:r>
                      <a:r>
                        <a:rPr dirty="0" sz="750" spc="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10">
                          <a:solidFill>
                            <a:srgbClr val="677595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-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750" spc="-1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!llrm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50" spc="-7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'1ln </a:t>
                      </a:r>
                      <a:r>
                        <a:rPr dirty="0" sz="750" spc="-50">
                          <a:solidFill>
                            <a:srgbClr val="44576B"/>
                          </a:solidFill>
                          <a:latin typeface="Arial"/>
                          <a:cs typeface="Arial"/>
                        </a:rPr>
                        <a:t>lf </a:t>
                      </a:r>
                      <a:r>
                        <a:rPr dirty="0" sz="750" spc="-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3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le-ew</a:t>
                      </a:r>
                      <a:r>
                        <a:rPr dirty="0" sz="750" spc="-35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6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bi&gt;f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9060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65"/>
                        </a:lnSpc>
                        <a:spcBef>
                          <a:spcPts val="155"/>
                        </a:spcBef>
                      </a:pPr>
                      <a:r>
                        <a:rPr dirty="0" sz="850" spc="-65" i="1">
                          <a:solidFill>
                            <a:srgbClr val="313F4D"/>
                          </a:solidFill>
                          <a:latin typeface="Times New Roman"/>
                          <a:cs typeface="Times New Roman"/>
                        </a:rPr>
                        <a:t>llf</a:t>
                      </a:r>
                      <a:r>
                        <a:rPr dirty="0" sz="900" spc="-65" i="1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0">
                          <a:solidFill>
                            <a:srgbClr val="313F4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75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065"/>
                        </a:lnSpc>
                        <a:spcBef>
                          <a:spcPts val="80"/>
                        </a:spcBef>
                      </a:pPr>
                      <a:r>
                        <a:rPr dirty="0" sz="950" spc="-105" b="1">
                          <a:solidFill>
                            <a:srgbClr val="212326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6">
                  <a:txBody>
                    <a:bodyPr/>
                    <a:lstStyle/>
                    <a:p>
                      <a:pPr algn="ctr" marR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4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/ZW</a:t>
                      </a:r>
                      <a:r>
                        <a:rPr dirty="0" sz="750" spc="10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/3.1/3.2/3.3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6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1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0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</a:t>
                      </a:r>
                      <a:r>
                        <a:rPr dirty="0" sz="850" spc="-60" b="1">
                          <a:solidFill>
                            <a:srgbClr val="4B4D4D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1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3Omin.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M&amp;A: </a:t>
                      </a:r>
                      <a:r>
                        <a:rPr dirty="0" sz="750" spc="2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6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9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30min.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M&amp;A: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75">
                          <a:solidFill>
                            <a:srgbClr val="8E8E8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P/ZW/3.1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50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</a:t>
                      </a:r>
                      <a:r>
                        <a:rPr dirty="0" sz="850" spc="-50" b="1">
                          <a:solidFill>
                            <a:srgbClr val="4B4D4D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Draaiboek </a:t>
                      </a:r>
                      <a:r>
                        <a:rPr dirty="0" sz="750" spc="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op de</a:t>
                      </a:r>
                      <a:r>
                        <a:rPr dirty="0" sz="750" spc="-9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75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3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3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P/ZW/3.1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Prakt </a:t>
                      </a:r>
                      <a:r>
                        <a:rPr dirty="0" sz="750" spc="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75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M&amp;A:</a:t>
                      </a:r>
                      <a:r>
                        <a:rPr dirty="0" sz="850" spc="-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Gesprekstechnieken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75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-1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3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750" spc="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7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3.1/ 3</a:t>
                      </a:r>
                      <a:r>
                        <a:rPr dirty="0" sz="750" spc="1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1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2/</a:t>
                      </a:r>
                      <a:r>
                        <a:rPr dirty="0" sz="750" spc="-1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 spc="-10">
                          <a:solidFill>
                            <a:srgbClr val="74747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ekwaam</a:t>
                      </a:r>
                      <a:r>
                        <a:rPr dirty="0" sz="750" spc="-9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heid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31140" indent="698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850" spc="-70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M&amp;A: </a:t>
                      </a:r>
                      <a:r>
                        <a:rPr dirty="0" sz="75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(re)creatieve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activiteit voorbereiden,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afronden.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3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3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750" spc="-4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3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9">
                  <a:txBody>
                    <a:bodyPr/>
                    <a:lstStyle/>
                    <a:p>
                      <a:pPr marL="74295">
                        <a:lnSpc>
                          <a:spcPts val="1230"/>
                        </a:lnSpc>
                        <a:spcBef>
                          <a:spcPts val="30"/>
                        </a:spcBef>
                      </a:pP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75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050" spc="-2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-114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1065"/>
                        </a:lnSpc>
                      </a:pP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75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SE=   </a:t>
                      </a:r>
                      <a:r>
                        <a:rPr dirty="0" sz="1050" spc="-4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4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-14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4">
                  <a:txBody>
                    <a:bodyPr/>
                    <a:lstStyle/>
                    <a:p>
                      <a:pPr marL="75565" marR="2718435" indent="-1270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Opsteller: Irene </a:t>
                      </a: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50" spc="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75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6822" y="1268486"/>
          <a:ext cx="9439910" cy="3239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1623695"/>
                <a:gridCol w="650240"/>
                <a:gridCol w="1693544"/>
                <a:gridCol w="3133725"/>
                <a:gridCol w="265429"/>
                <a:gridCol w="274320"/>
                <a:gridCol w="539750"/>
                <a:gridCol w="612775"/>
              </a:tblGrid>
              <a:tr h="464043">
                <a:tc gridSpan="4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Vnk </a:t>
                      </a:r>
                      <a:r>
                        <a:rPr dirty="0" sz="800" spc="-1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 marR="1398270" indent="-635">
                        <a:lnSpc>
                          <a:spcPts val="1230"/>
                        </a:lnSpc>
                        <a:spcBef>
                          <a:spcPts val="6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Draagt bij </a:t>
                      </a:r>
                      <a:r>
                        <a:rPr dirty="0" sz="950" spc="-50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50" spc="-50">
                          <a:solidFill>
                            <a:srgbClr val="34485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50" spc="-50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rn </a:t>
                      </a:r>
                      <a:r>
                        <a:rPr dirty="0" sz="800" spc="-8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Ke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rn </a:t>
                      </a:r>
                      <a:r>
                        <a:rPr dirty="0" sz="800" spc="-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1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800" spc="1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a2 </a:t>
                      </a:r>
                      <a:r>
                        <a:rPr dirty="0" sz="800" spc="-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-a4 </a:t>
                      </a:r>
                      <a:r>
                        <a:rPr dirty="0" sz="800" spc="-1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-a5 </a:t>
                      </a:r>
                      <a:r>
                        <a:rPr dirty="0" sz="800" spc="-3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a7-a8-a 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1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a13 </a:t>
                      </a:r>
                      <a:r>
                        <a:rPr dirty="0" sz="850" spc="-20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-85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LOB </a:t>
                      </a:r>
                      <a:r>
                        <a:rPr dirty="0" sz="800" spc="-2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1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35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.2  </a:t>
                      </a:r>
                      <a:r>
                        <a:rPr dirty="0" sz="800" spc="-6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Leer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wog</a:t>
                      </a:r>
                      <a:r>
                        <a:rPr dirty="0" sz="80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5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1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Sch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oolj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800" spc="-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2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l"</a:t>
                      </a:r>
                      <a:r>
                        <a:rPr dirty="0" sz="800" spc="-30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800" spc="-3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ofi</a:t>
                      </a:r>
                      <a:r>
                        <a:rPr dirty="0" sz="800" spc="-3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30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lm</a:t>
                      </a:r>
                      <a:r>
                        <a:rPr dirty="0" sz="800" spc="-30">
                          <a:solidFill>
                            <a:srgbClr val="69798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-30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clul </a:t>
                      </a:r>
                      <a:r>
                        <a:rPr dirty="0" sz="800" spc="-60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6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800" spc="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800" spc="-2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Ofng</a:t>
                      </a:r>
                      <a:r>
                        <a:rPr dirty="0" sz="800" spc="-40">
                          <a:solidFill>
                            <a:srgbClr val="69798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evin</a:t>
                      </a:r>
                      <a:r>
                        <a:rPr dirty="0" sz="800" spc="-40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4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dirty="0" sz="800" spc="-2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M.&amp;O</a:t>
                      </a:r>
                      <a:r>
                        <a:rPr dirty="0" sz="800" spc="-40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1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riode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139700">
                        <a:lnSpc>
                          <a:spcPts val="94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solidFill>
                            <a:srgbClr val="595B5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40">
                          <a:solidFill>
                            <a:srgbClr val="595B5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mst</a:t>
                      </a:r>
                      <a:r>
                        <a:rPr dirty="0" sz="850" spc="-14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-5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,r</a:t>
                      </a:r>
                      <a:r>
                        <a:rPr dirty="0" sz="850" spc="-40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baseline="31746" sz="525">
                          <a:solidFill>
                            <a:srgbClr val="8C9EB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31746" sz="525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25" b="1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ts val="1040"/>
                        </a:lnSpc>
                        <a:spcBef>
                          <a:spcPts val="110"/>
                        </a:spcBef>
                      </a:pPr>
                      <a:r>
                        <a:rPr dirty="0" sz="900" spc="-140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900" spc="-140">
                          <a:solidFill>
                            <a:srgbClr val="69798E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00" spc="-140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145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ging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940"/>
                        </a:lnSpc>
                        <a:spcBef>
                          <a:spcPts val="270"/>
                        </a:spcBef>
                      </a:pPr>
                      <a:r>
                        <a:rPr dirty="0" sz="800" spc="5" b="1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50" spc="-100" b="1">
                          <a:solidFill>
                            <a:srgbClr val="344859"/>
                          </a:solidFill>
                          <a:latin typeface="Arial"/>
                          <a:cs typeface="Arial"/>
                        </a:rPr>
                        <a:t>-cil'u</a:t>
                      </a:r>
                      <a:r>
                        <a:rPr dirty="0" sz="850" spc="-100" b="1">
                          <a:solidFill>
                            <a:srgbClr val="0F1824"/>
                          </a:solidFill>
                          <a:latin typeface="Arial"/>
                          <a:cs typeface="Arial"/>
                        </a:rPr>
                        <a:t>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89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065"/>
                        </a:lnSpc>
                        <a:spcBef>
                          <a:spcPts val="80"/>
                        </a:spcBef>
                      </a:pPr>
                      <a:r>
                        <a:rPr dirty="0" sz="950" spc="-5" b="1">
                          <a:solidFill>
                            <a:srgbClr val="232628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6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P/ZW/2.1/2.2/2.3/2.4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800" spc="-1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-1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etoet</a:t>
                      </a:r>
                      <a:r>
                        <a:rPr dirty="0" sz="800" spc="10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5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>
                          <a:solidFill>
                            <a:srgbClr val="595B5D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6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00" spc="-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6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5">
                          <a:solidFill>
                            <a:srgbClr val="595B5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4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3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6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44444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4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50min.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P/ZW/2.3/2.4/2.5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6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ijk</a:t>
                      </a:r>
                      <a:r>
                        <a:rPr dirty="0" sz="800" spc="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9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7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Baliewerkzaamheden</a:t>
                      </a:r>
                      <a:r>
                        <a:rPr dirty="0" sz="800" spc="-10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verrichten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P/ZW/2.1.3/2.1.4/2.1.5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70485" indent="4445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dirty="0" sz="850" spc="-6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Schoonmaakwerkzaamheden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en uitvoeren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volgens 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plan, gebruikte 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opruimen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schoonmaken.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3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ZW/</a:t>
                      </a:r>
                      <a:r>
                        <a:rPr dirty="0" sz="800" spc="-4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2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75" b="1">
                          <a:solidFill>
                            <a:srgbClr val="232628"/>
                          </a:solidFill>
                          <a:latin typeface="Times New Roman"/>
                          <a:cs typeface="Times New Roman"/>
                        </a:rPr>
                        <a:t>M&amp;O: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Textiel</a:t>
                      </a:r>
                      <a:r>
                        <a:rPr dirty="0" sz="800" spc="-6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verzorgen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76835" marR="7155815" indent="-3175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8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SE=</a:t>
                      </a:r>
                      <a:r>
                        <a:rPr dirty="0" sz="800" spc="5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0" i="1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{toetsresultaat </a:t>
                      </a:r>
                      <a:r>
                        <a:rPr dirty="0" sz="800" spc="-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0" i="1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8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800" spc="-7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3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897">
                <a:tc gridSpan="4">
                  <a:txBody>
                    <a:bodyPr/>
                    <a:lstStyle/>
                    <a:p>
                      <a:pPr marL="78740" marR="2722880" indent="-1905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Irene </a:t>
                      </a:r>
                      <a:r>
                        <a:rPr dirty="0" sz="800" spc="2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80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10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5">
                          <a:solidFill>
                            <a:srgbClr val="595B5D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3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800" spc="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jul</a:t>
                      </a:r>
                      <a:r>
                        <a:rPr dirty="0" sz="800" spc="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3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 spc="-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">
                          <a:solidFill>
                            <a:srgbClr val="23262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15673" y="444473"/>
            <a:ext cx="4473575" cy="71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232628"/>
                </a:solidFill>
                <a:latin typeface="Arial"/>
                <a:cs typeface="Arial"/>
              </a:rPr>
              <a:t>PTA </a:t>
            </a:r>
            <a:r>
              <a:rPr dirty="0" sz="1350" spc="20" b="1">
                <a:solidFill>
                  <a:srgbClr val="232628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232628"/>
                </a:solidFill>
                <a:latin typeface="Arial"/>
                <a:cs typeface="Arial"/>
              </a:rPr>
              <a:t>Zorg </a:t>
            </a:r>
            <a:r>
              <a:rPr dirty="0" sz="1350" spc="5" b="1">
                <a:solidFill>
                  <a:srgbClr val="232628"/>
                </a:solidFill>
                <a:latin typeface="Arial"/>
                <a:cs typeface="Arial"/>
              </a:rPr>
              <a:t>en Welzijn </a:t>
            </a:r>
            <a:r>
              <a:rPr dirty="0" sz="1350" spc="30" b="1">
                <a:solidFill>
                  <a:srgbClr val="232628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32628"/>
                </a:solidFill>
                <a:latin typeface="Arial"/>
                <a:cs typeface="Arial"/>
              </a:rPr>
              <a:t>cohort</a:t>
            </a:r>
            <a:r>
              <a:rPr dirty="0" sz="1350" spc="-25" b="1">
                <a:solidFill>
                  <a:srgbClr val="23262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326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70" b="1">
                <a:solidFill>
                  <a:srgbClr val="232628"/>
                </a:solidFill>
                <a:latin typeface="Arial"/>
                <a:cs typeface="Arial"/>
              </a:rPr>
              <a:t>Jaar</a:t>
            </a:r>
            <a:r>
              <a:rPr dirty="0" sz="1400" spc="30" b="1">
                <a:solidFill>
                  <a:srgbClr val="232628"/>
                </a:solidFill>
                <a:latin typeface="Arial"/>
                <a:cs typeface="Arial"/>
              </a:rPr>
              <a:t> </a:t>
            </a:r>
            <a:r>
              <a:rPr dirty="0" sz="1350" spc="65" b="1">
                <a:solidFill>
                  <a:srgbClr val="23262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894715"/>
          </a:xfrm>
          <a:custGeom>
            <a:avLst/>
            <a:gdLst/>
            <a:ahLst/>
            <a:cxnLst/>
            <a:rect l="l" t="t" r="r" b="b"/>
            <a:pathLst>
              <a:path w="0" h="894715">
                <a:moveTo>
                  <a:pt x="0" y="89450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410" y="1375339"/>
          <a:ext cx="9446260" cy="3514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1550035"/>
                <a:gridCol w="716914"/>
                <a:gridCol w="1690369"/>
                <a:gridCol w="3142615"/>
                <a:gridCol w="271145"/>
                <a:gridCol w="267970"/>
                <a:gridCol w="533400"/>
                <a:gridCol w="619125"/>
              </a:tblGrid>
              <a:tr h="619742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dirty="0" sz="800" spc="-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k:</a:t>
                      </a:r>
                      <a:r>
                        <a:rPr dirty="0" sz="800" spc="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Zo</a:t>
                      </a:r>
                      <a:r>
                        <a:rPr dirty="0" sz="800" spc="-1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rg</a:t>
                      </a:r>
                      <a:r>
                        <a:rPr dirty="0" sz="800" spc="5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\\</a:t>
                      </a:r>
                      <a:r>
                        <a:rPr dirty="0" sz="800" spc="-114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80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zij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50" spc="5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Drnélgt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600" spc="-45">
                          <a:solidFill>
                            <a:srgbClr val="263342"/>
                          </a:solidFill>
                          <a:latin typeface="Times New Roman"/>
                          <a:cs typeface="Times New Roman"/>
                        </a:rPr>
                        <a:t>cl </a:t>
                      </a:r>
                      <a:r>
                        <a:rPr dirty="0" sz="600" spc="-5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û </a:t>
                      </a:r>
                      <a:r>
                        <a:rPr dirty="0" sz="600" spc="-35">
                          <a:solidFill>
                            <a:srgbClr val="263342"/>
                          </a:solidFill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dirty="0" sz="80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Ke </a:t>
                      </a:r>
                      <a:r>
                        <a:rPr dirty="0" sz="800" spc="-2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40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dirty="0" sz="800" spc="-2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el </a:t>
                      </a:r>
                      <a:r>
                        <a:rPr dirty="0" sz="800" spc="-2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6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::i</a:t>
                      </a:r>
                      <a:r>
                        <a:rPr dirty="0" sz="800" spc="-6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,2</a:t>
                      </a:r>
                      <a:r>
                        <a:rPr dirty="0" sz="800" spc="-6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• </a:t>
                      </a:r>
                      <a:r>
                        <a:rPr dirty="0" sz="80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i•l•élS </a:t>
                      </a:r>
                      <a:r>
                        <a:rPr dirty="0" sz="800" spc="-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•a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800" spc="-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;i</a:t>
                      </a:r>
                      <a:r>
                        <a:rPr dirty="0" sz="800" spc="-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e-a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800" spc="-70">
                          <a:solidFill>
                            <a:srgbClr val="3D4F67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4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l: </a:t>
                      </a:r>
                      <a:r>
                        <a:rPr dirty="0" sz="80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50" spc="-5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80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LO </a:t>
                      </a:r>
                      <a:r>
                        <a:rPr dirty="0" sz="800" spc="-4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c.l </a:t>
                      </a:r>
                      <a:r>
                        <a:rPr dirty="0" sz="800" spc="-105">
                          <a:solidFill>
                            <a:srgbClr val="3D4F67"/>
                          </a:solidFill>
                          <a:latin typeface="Arial"/>
                          <a:cs typeface="Arial"/>
                        </a:rPr>
                        <a:t>e,</a:t>
                      </a:r>
                      <a:r>
                        <a:rPr dirty="0" sz="800" spc="-10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5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20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Le1</a:t>
                      </a:r>
                      <a:r>
                        <a:rPr dirty="0" sz="900" spc="-200">
                          <a:solidFill>
                            <a:srgbClr val="263342"/>
                          </a:solidFill>
                          <a:latin typeface="Times New Roman"/>
                          <a:cs typeface="Times New Roman"/>
                        </a:rPr>
                        <a:t>m </a:t>
                      </a:r>
                      <a:r>
                        <a:rPr dirty="0" sz="900" spc="-1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900" spc="-15">
                          <a:solidFill>
                            <a:srgbClr val="263342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1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900" spc="-15">
                          <a:solidFill>
                            <a:srgbClr val="263342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00" spc="-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BB/ </a:t>
                      </a:r>
                      <a:r>
                        <a:rPr dirty="0" sz="800" spc="-9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Sch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2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lj</a:t>
                      </a:r>
                      <a:r>
                        <a:rPr dirty="0" sz="800" spc="2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800" spc="2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14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 spc="1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18-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3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mfi </a:t>
                      </a:r>
                      <a:r>
                        <a:rPr dirty="0" sz="800" spc="-4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etmocl </a:t>
                      </a:r>
                      <a:r>
                        <a:rPr dirty="0" sz="800" spc="-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ul </a:t>
                      </a:r>
                      <a:r>
                        <a:rPr dirty="0" sz="800" spc="-23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&lt;2</a:t>
                      </a:r>
                      <a:r>
                        <a:rPr dirty="0" sz="800" spc="2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4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3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2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10">
                          <a:solidFill>
                            <a:srgbClr val="6072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16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e1:1 </a:t>
                      </a:r>
                      <a:r>
                        <a:rPr dirty="0" sz="800" spc="-18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grm </a:t>
                      </a:r>
                      <a:r>
                        <a:rPr dirty="0" sz="800" spc="-5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-10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r:i</a:t>
                      </a:r>
                      <a:r>
                        <a:rPr dirty="0" sz="800" spc="-1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800" spc="-7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ti </a:t>
                      </a:r>
                      <a:r>
                        <a:rPr dirty="0" sz="800" spc="-10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ei </a:t>
                      </a:r>
                      <a:r>
                        <a:rPr dirty="0" sz="800" spc="-150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800" spc="-9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dirty="0" sz="800" spc="-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=M &amp;G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0">
                          <a:solidFill>
                            <a:srgbClr val="8397A8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800" spc="-8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5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Peli</a:t>
                      </a:r>
                      <a:r>
                        <a:rPr dirty="0" sz="80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01,l'e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spc="-5" b="1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mnitra'k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 marR="101600" indent="635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T0et</a:t>
                      </a:r>
                      <a:r>
                        <a:rPr dirty="0" sz="800" spc="-1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s-</a:t>
                      </a:r>
                      <a:r>
                        <a:rPr dirty="0" sz="800" spc="-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cod </a:t>
                      </a:r>
                      <a:r>
                        <a:rPr dirty="0" sz="800" spc="-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800" spc="-8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(&gt;mia</a:t>
                      </a:r>
                      <a:r>
                        <a:rPr dirty="0" sz="80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:gi</a:t>
                      </a:r>
                      <a:r>
                        <a:rPr dirty="0" sz="800" spc="-85">
                          <a:solidFill>
                            <a:srgbClr val="3D4F67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6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D4F67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r.)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10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50" spc="-140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40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1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ho </a:t>
                      </a:r>
                      <a:r>
                        <a:rPr dirty="0" sz="1050" spc="-2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Ui</a:t>
                      </a:r>
                      <a:r>
                        <a:rPr dirty="0" sz="1050" spc="-22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dirty="0" sz="800" spc="-220">
                          <a:solidFill>
                            <a:srgbClr val="8397A8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60">
                          <a:solidFill>
                            <a:srgbClr val="0C182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9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e-e</a:t>
                      </a:r>
                      <a:r>
                        <a:rPr dirty="0" sz="800" spc="-5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wf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-114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750" spc="5" b="1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2225">
                        <a:lnSpc>
                          <a:spcPts val="800"/>
                        </a:lnSpc>
                        <a:spcBef>
                          <a:spcPts val="425"/>
                        </a:spcBef>
                      </a:pPr>
                      <a:r>
                        <a:rPr dirty="0" sz="750" spc="5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R="1270">
                        <a:lnSpc>
                          <a:spcPts val="1170"/>
                        </a:lnSpc>
                      </a:pPr>
                      <a:r>
                        <a:rPr dirty="0" sz="1300" spc="-210" i="1">
                          <a:solidFill>
                            <a:srgbClr val="3B3F44"/>
                          </a:solidFill>
                          <a:latin typeface="Courier New"/>
                          <a:cs typeface="Courier New"/>
                        </a:rPr>
                        <a:t>NN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Tij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89865">
                        <a:lnSpc>
                          <a:spcPts val="770"/>
                        </a:lnSpc>
                        <a:spcBef>
                          <a:spcPts val="295"/>
                        </a:spcBef>
                      </a:pPr>
                      <a:r>
                        <a:rPr dirty="0" sz="750" spc="-65" b="1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05" b="1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14" b="1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3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770"/>
                        </a:lnSpc>
                        <a:spcBef>
                          <a:spcPts val="209"/>
                        </a:spcBef>
                      </a:pPr>
                      <a:r>
                        <a:rPr dirty="0" sz="80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75">
                          <a:solidFill>
                            <a:srgbClr val="263342"/>
                          </a:solidFill>
                          <a:latin typeface="Arial"/>
                          <a:cs typeface="Arial"/>
                        </a:rPr>
                        <a:t>lB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819"/>
                        </a:lnSpc>
                        <a:spcBef>
                          <a:spcPts val="160"/>
                        </a:spcBef>
                      </a:pPr>
                      <a:r>
                        <a:rPr dirty="0" sz="850" spc="-65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Kil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0">
                <a:tc rowSpan="6"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P/ZW/1.1/1.2/1.3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eo</a:t>
                      </a:r>
                      <a:r>
                        <a:rPr dirty="0" sz="800" spc="1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ieto</a:t>
                      </a:r>
                      <a:r>
                        <a:rPr dirty="0" sz="800" spc="-1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</a:t>
                      </a:r>
                      <a:r>
                        <a:rPr dirty="0" sz="850" spc="-65" b="1">
                          <a:solidFill>
                            <a:srgbClr val="3B3F44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tussentoets </a:t>
                      </a:r>
                      <a:r>
                        <a:rPr dirty="0" sz="80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14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10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1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1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rie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1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spc="-7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M&amp;G: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tussentoets Blok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2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800" spc="-1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3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1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heo</a:t>
                      </a:r>
                      <a:r>
                        <a:rPr dirty="0" sz="800" spc="-16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etoe</a:t>
                      </a:r>
                      <a:r>
                        <a:rPr dirty="0" sz="800" spc="-9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120014" indent="1270">
                        <a:lnSpc>
                          <a:spcPct val="120400"/>
                        </a:lnSpc>
                        <a:spcBef>
                          <a:spcPts val="120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M&amp;G: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theorie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mens en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gezondheid;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bij  </a:t>
                      </a:r>
                      <a:r>
                        <a:rPr dirty="0" sz="800" spc="-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keuzes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80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leefstijl.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5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</a:t>
                      </a:r>
                      <a:r>
                        <a:rPr dirty="0" sz="800" spc="-8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955"/>
                        </a:lnSpc>
                      </a:pP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-5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</a:t>
                      </a:r>
                      <a:r>
                        <a:rPr dirty="0" sz="850" spc="-55" b="1">
                          <a:solidFill>
                            <a:srgbClr val="3B3F44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800" spc="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1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6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P/Z</a:t>
                      </a:r>
                      <a:r>
                        <a:rPr dirty="0" sz="800" spc="-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W/1</a:t>
                      </a:r>
                      <a:r>
                        <a:rPr dirty="0" sz="800" spc="-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2/</a:t>
                      </a:r>
                      <a:r>
                        <a:rPr dirty="0" sz="800" spc="-1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3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M&amp;G: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maaltijd</a:t>
                      </a:r>
                      <a:r>
                        <a:rPr dirty="0" sz="800" spc="-10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samenstellen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60min.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ZW/</a:t>
                      </a:r>
                      <a:r>
                        <a:rPr dirty="0" sz="800" spc="-5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3B3F44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4190" indent="3810">
                        <a:lnSpc>
                          <a:spcPct val="120400"/>
                        </a:lnSpc>
                        <a:spcBef>
                          <a:spcPts val="70"/>
                        </a:spcBef>
                      </a:pPr>
                      <a:r>
                        <a:rPr dirty="0" sz="850" spc="-65" b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M&amp;G: 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Gezonde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maaltijd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bereiden,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800" spc="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schoonmaken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opruimen.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10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gridSpan="9">
                  <a:txBody>
                    <a:bodyPr/>
                    <a:lstStyle/>
                    <a:p>
                      <a:pPr marL="83185" marR="7184390" indent="-3175">
                        <a:lnSpc>
                          <a:spcPts val="1180"/>
                        </a:lnSpc>
                        <a:spcBef>
                          <a:spcPts val="135"/>
                        </a:spcBef>
                      </a:pP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7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165" i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4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145" i="1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-1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7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80">
                          <a:solidFill>
                            <a:srgbClr val="212326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800" spc="-13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4">
                  <a:txBody>
                    <a:bodyPr/>
                    <a:lstStyle/>
                    <a:p>
                      <a:pPr marL="83185">
                        <a:lnSpc>
                          <a:spcPts val="905"/>
                        </a:lnSpc>
                      </a:pP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Irene</a:t>
                      </a:r>
                      <a:r>
                        <a:rPr dirty="0" sz="800" spc="-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Meeuwsen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-5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vak11roep </a:t>
                      </a:r>
                      <a:r>
                        <a:rPr dirty="0" sz="800" spc="1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800" spc="2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20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03359" y="407839"/>
            <a:ext cx="4473575" cy="713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20" b="1">
                <a:solidFill>
                  <a:srgbClr val="212326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212326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212326"/>
                </a:solidFill>
                <a:latin typeface="Arial"/>
                <a:cs typeface="Arial"/>
              </a:rPr>
              <a:t>Zorg </a:t>
            </a:r>
            <a:r>
              <a:rPr dirty="0" sz="1350" spc="35" b="1">
                <a:solidFill>
                  <a:srgbClr val="212326"/>
                </a:solidFill>
                <a:latin typeface="Arial"/>
                <a:cs typeface="Arial"/>
              </a:rPr>
              <a:t>en </a:t>
            </a:r>
            <a:r>
              <a:rPr dirty="0" sz="1350" spc="15" b="1">
                <a:solidFill>
                  <a:srgbClr val="212326"/>
                </a:solidFill>
                <a:latin typeface="Arial"/>
                <a:cs typeface="Arial"/>
              </a:rPr>
              <a:t>Welzijn </a:t>
            </a:r>
            <a:r>
              <a:rPr dirty="0" sz="1350" spc="10" b="1">
                <a:solidFill>
                  <a:srgbClr val="212326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212326"/>
                </a:solidFill>
                <a:latin typeface="Arial"/>
                <a:cs typeface="Arial"/>
              </a:rPr>
              <a:t>cohort</a:t>
            </a:r>
            <a:r>
              <a:rPr dirty="0" sz="1350" spc="275" b="1">
                <a:solidFill>
                  <a:srgbClr val="212326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1232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12326"/>
                </a:solidFill>
                <a:latin typeface="Arial"/>
                <a:cs typeface="Arial"/>
              </a:rPr>
              <a:t>Jaar4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940435"/>
          </a:xfrm>
          <a:custGeom>
            <a:avLst/>
            <a:gdLst/>
            <a:ahLst/>
            <a:cxnLst/>
            <a:rect l="l" t="t" r="r" b="b"/>
            <a:pathLst>
              <a:path w="0" h="940435">
                <a:moveTo>
                  <a:pt x="0" y="94029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7851" y="1344809"/>
          <a:ext cx="9027795" cy="3126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626870"/>
                <a:gridCol w="653415"/>
                <a:gridCol w="1687830"/>
                <a:gridCol w="2529840"/>
                <a:gridCol w="363220"/>
                <a:gridCol w="354329"/>
                <a:gridCol w="537209"/>
                <a:gridCol w="628650"/>
              </a:tblGrid>
              <a:tr h="317503">
                <a:tc gridSpan="4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-55">
                          <a:solidFill>
                            <a:srgbClr val="364860"/>
                          </a:solidFill>
                          <a:latin typeface="Times New Roman"/>
                          <a:cs typeface="Times New Roman"/>
                        </a:rPr>
                        <a:t>:lS"e </a:t>
                      </a:r>
                      <a:r>
                        <a:rPr dirty="0" sz="850" spc="-95">
                          <a:solidFill>
                            <a:srgbClr val="28364B"/>
                          </a:solidFill>
                          <a:latin typeface="Times New Roman"/>
                          <a:cs typeface="Times New Roman"/>
                        </a:rPr>
                        <a:t>r,w,-eg, </a:t>
                      </a:r>
                      <a:r>
                        <a:rPr dirty="0" sz="800" spc="-35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Oi!</a:t>
                      </a:r>
                      <a:r>
                        <a:rPr dirty="0" sz="800" spc="-35">
                          <a:solidFill>
                            <a:srgbClr val="8297AF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800" spc="-35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.l</a:t>
                      </a:r>
                      <a:r>
                        <a:rPr dirty="0" sz="800" spc="-3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/lUI </a:t>
                      </a:r>
                      <a:r>
                        <a:rPr dirty="0" sz="800" spc="-1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:2</a:t>
                      </a:r>
                      <a:r>
                        <a:rPr dirty="0" sz="800" spc="-130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€1,.1'8,-</a:t>
                      </a:r>
                      <a:r>
                        <a:rPr dirty="0" sz="800" spc="-1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8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9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'li)</a:t>
                      </a:r>
                      <a:r>
                        <a:rPr dirty="0" sz="800" spc="-95">
                          <a:solidFill>
                            <a:srgbClr val="8297AF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4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-4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0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80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ak </a:t>
                      </a: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3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Wel 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zij </a:t>
                      </a:r>
                      <a:r>
                        <a:rPr dirty="0" sz="800" spc="2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9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90">
                          <a:solidFill>
                            <a:srgbClr val="0F18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9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lól</a:t>
                      </a:r>
                      <a:r>
                        <a:rPr dirty="0" sz="800" spc="-9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800" spc="1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1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-9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ci1:1e</a:t>
                      </a:r>
                      <a:r>
                        <a:rPr dirty="0" sz="85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ern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0" b="1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dirty="0" sz="750" spc="-2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25" b="1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750" spc="-105" b="1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-100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îli&gt;:e'!lS,-€111</a:t>
                      </a:r>
                      <a:r>
                        <a:rPr dirty="0" sz="850" spc="-100" i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50" spc="-100" i="1">
                          <a:solidFill>
                            <a:srgbClr val="364860"/>
                          </a:solidFill>
                          <a:latin typeface="Times New Roman"/>
                          <a:cs typeface="Times New Roman"/>
                        </a:rPr>
                        <a:t>-e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90">
                          <a:solidFill>
                            <a:srgbClr val="465974"/>
                          </a:solidFill>
                          <a:latin typeface="Arial"/>
                          <a:cs typeface="Arial"/>
                        </a:rPr>
                        <a:t>'17iff</a:t>
                      </a:r>
                      <a:r>
                        <a:rPr dirty="0" sz="800" spc="-90">
                          <a:solidFill>
                            <a:srgbClr val="8297A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90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e:tw</a:t>
                      </a:r>
                      <a:r>
                        <a:rPr dirty="0" sz="800" spc="-95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75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©rm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1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lnh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oud/ 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ler</a:t>
                      </a:r>
                      <a:r>
                        <a:rPr dirty="0" sz="800" spc="-3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1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8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120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1;1</a:t>
                      </a:r>
                      <a:r>
                        <a:rPr dirty="0" sz="800" spc="-18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gin</a:t>
                      </a:r>
                      <a:r>
                        <a:rPr dirty="0" sz="800" spc="5">
                          <a:solidFill>
                            <a:srgbClr val="36486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0320">
                        <a:lnSpc>
                          <a:spcPts val="915"/>
                        </a:lnSpc>
                        <a:spcBef>
                          <a:spcPts val="300"/>
                        </a:spcBef>
                      </a:pPr>
                      <a:r>
                        <a:rPr dirty="0" sz="80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J/rt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1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0" b="1">
                          <a:solidFill>
                            <a:srgbClr val="2836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990"/>
                        </a:lnSpc>
                        <a:spcBef>
                          <a:spcPts val="130"/>
                        </a:spcBef>
                      </a:pPr>
                      <a:r>
                        <a:rPr dirty="0" sz="900" spc="-5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li\</a:t>
                      </a:r>
                      <a:r>
                        <a:rPr dirty="0" sz="90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015"/>
                        </a:lnSpc>
                        <a:spcBef>
                          <a:spcPts val="110"/>
                        </a:spcBef>
                      </a:pPr>
                      <a:r>
                        <a:rPr dirty="0" sz="900" spc="-229" b="1">
                          <a:solidFill>
                            <a:srgbClr val="28364B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900" spc="-229" b="1">
                          <a:solidFill>
                            <a:srgbClr val="566789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900" spc="-229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67">
                <a:tc rowSpan="6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jongere Blok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8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955"/>
                        </a:lnSpc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jongere Blok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Jongere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P/ZW/5.1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Speelgoed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ontwikkeling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0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P/ZW/5.3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800" spc="6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7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5.2/</a:t>
                      </a:r>
                      <a:r>
                        <a:rPr dirty="0" sz="800" spc="-1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5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318770" indent="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baby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dagrapportage 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30min.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80010" marR="6737984" indent="-3175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70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45" i="1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70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225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844">
                <a:tc gridSpan="4">
                  <a:txBody>
                    <a:bodyPr/>
                    <a:lstStyle/>
                    <a:p>
                      <a:pPr marL="78740" marR="2715895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Opsteller: Irene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8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 iuli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3931" y="462027"/>
            <a:ext cx="363156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5" b="1">
                <a:solidFill>
                  <a:srgbClr val="212123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212123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212123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212123"/>
                </a:solidFill>
                <a:latin typeface="Arial"/>
                <a:cs typeface="Arial"/>
              </a:rPr>
              <a:t>Welzijn </a:t>
            </a:r>
            <a:r>
              <a:rPr dirty="0" sz="1500" spc="-25" b="1">
                <a:solidFill>
                  <a:srgbClr val="212123"/>
                </a:solidFill>
                <a:latin typeface="Arial"/>
                <a:cs typeface="Arial"/>
              </a:rPr>
              <a:t>BB/KB</a:t>
            </a:r>
            <a:r>
              <a:rPr dirty="0" sz="1500" spc="150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212123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0400" y="462027"/>
            <a:ext cx="27139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212123"/>
                </a:solidFill>
                <a:latin typeface="Arial"/>
                <a:cs typeface="Arial"/>
              </a:rPr>
              <a:t>Keuzevakken </a:t>
            </a:r>
            <a:r>
              <a:rPr dirty="0" sz="1500" spc="25" b="1">
                <a:solidFill>
                  <a:srgbClr val="212123"/>
                </a:solidFill>
                <a:latin typeface="Arial"/>
                <a:cs typeface="Arial"/>
              </a:rPr>
              <a:t>arrangement</a:t>
            </a:r>
            <a:r>
              <a:rPr dirty="0" sz="1500" spc="-75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212123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7851" y="1512720"/>
          <a:ext cx="8839200" cy="3129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1187450"/>
                <a:gridCol w="818514"/>
                <a:gridCol w="1438275"/>
                <a:gridCol w="2872740"/>
                <a:gridCol w="269875"/>
                <a:gridCol w="355600"/>
                <a:gridCol w="538479"/>
                <a:gridCol w="721359"/>
              </a:tblGrid>
              <a:tr h="311397">
                <a:tc gridSpan="4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40">
                          <a:solidFill>
                            <a:srgbClr val="859CB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-4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700" spc="-4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4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î-</a:t>
                      </a:r>
                      <a:r>
                        <a:rPr dirty="0" sz="700" spc="-4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00" spc="-5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è </a:t>
                      </a:r>
                      <a:r>
                        <a:rPr dirty="0" sz="700" spc="-1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gj: </a:t>
                      </a:r>
                      <a:r>
                        <a:rPr dirty="0" sz="800" spc="-1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5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M1!r </a:t>
                      </a:r>
                      <a:r>
                        <a:rPr dirty="0" sz="800" spc="-9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K:B </a:t>
                      </a:r>
                      <a:r>
                        <a:rPr dirty="0" sz="800" spc="-6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:i!0 </a:t>
                      </a:r>
                      <a:r>
                        <a:rPr dirty="0" sz="800" spc="-16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:IJ</a:t>
                      </a:r>
                      <a:r>
                        <a:rPr dirty="0" sz="800" spc="-16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00" spc="-14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-2@:20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820419" algn="l"/>
                        </a:tabLst>
                      </a:pPr>
                      <a:r>
                        <a:rPr dirty="0" sz="750" spc="-6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Hiell.l   </a:t>
                      </a:r>
                      <a:r>
                        <a:rPr dirty="0" sz="750" spc="2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6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i.r</a:t>
                      </a:r>
                      <a:r>
                        <a:rPr dirty="0" sz="750" spc="-4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750" spc="-1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S	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4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iz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750" spc="-1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jl!I </a:t>
                      </a:r>
                      <a:r>
                        <a:rPr dirty="0" sz="800" spc="-22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1;1</a:t>
                      </a:r>
                      <a:r>
                        <a:rPr dirty="0" sz="800" spc="-22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dirty="0" sz="800" spc="-19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19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:11s </a:t>
                      </a:r>
                      <a:r>
                        <a:rPr dirty="0" sz="800" spc="-14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eJ,T </a:t>
                      </a:r>
                      <a:r>
                        <a:rPr dirty="0" sz="800" spc="-1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-105">
                          <a:solidFill>
                            <a:srgbClr val="3D5069"/>
                          </a:solidFill>
                          <a:latin typeface="Times New Roman"/>
                          <a:cs typeface="Times New Roman"/>
                        </a:rPr>
                        <a:t>t&gt;?llil  </a:t>
                      </a:r>
                      <a:r>
                        <a:rPr dirty="0" sz="800" spc="-2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200">
                          <a:solidFill>
                            <a:srgbClr val="859CBD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800" spc="-27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111</a:t>
                      </a:r>
                      <a:r>
                        <a:rPr dirty="0" sz="800" spc="22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3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30">
                          <a:solidFill>
                            <a:srgbClr val="859CB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30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800" spc="-130">
                          <a:solidFill>
                            <a:srgbClr val="859CBD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00" spc="-13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-100" b="1">
                          <a:solidFill>
                            <a:srgbClr val="283849"/>
                          </a:solidFill>
                          <a:latin typeface="Times New Roman"/>
                          <a:cs typeface="Times New Roman"/>
                        </a:rPr>
                        <a:t>ll)</a:t>
                      </a:r>
                      <a:r>
                        <a:rPr dirty="0" sz="900" spc="-100" b="1">
                          <a:solidFill>
                            <a:srgbClr val="3D5069"/>
                          </a:solidFill>
                          <a:latin typeface="Times New Roman"/>
                          <a:cs typeface="Times New Roman"/>
                        </a:rPr>
                        <a:t>:èe'f$i[</a:t>
                      </a:r>
                      <a:r>
                        <a:rPr dirty="0" sz="900" spc="-45" b="1">
                          <a:solidFill>
                            <a:srgbClr val="3D506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60" b="1">
                          <a:solidFill>
                            <a:srgbClr val="283849"/>
                          </a:solidFill>
                          <a:latin typeface="Times New Roman"/>
                          <a:cs typeface="Times New Roman"/>
                        </a:rPr>
                        <a:t>ff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50" spc="-4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;e</a:t>
                      </a:r>
                      <a:r>
                        <a:rPr dirty="0" sz="75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1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s-</a:t>
                      </a:r>
                      <a:r>
                        <a:rPr dirty="0" sz="750" spc="-11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750" spc="-1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 spc="-15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dirty="0" sz="800" spc="-114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oaDg</a:t>
                      </a:r>
                      <a:r>
                        <a:rPr dirty="0" sz="800" spc="-114">
                          <a:solidFill>
                            <a:srgbClr val="3D5069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114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800" spc="-50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2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875">
                        <a:lnSpc>
                          <a:spcPts val="919"/>
                        </a:lnSpc>
                        <a:spcBef>
                          <a:spcPts val="204"/>
                        </a:spcBef>
                      </a:pPr>
                      <a:r>
                        <a:rPr dirty="0" sz="850" spc="-40" b="1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850" spc="-4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850" spc="-40" b="1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ina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6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algn="ctr" marR="13335">
                        <a:lnSpc>
                          <a:spcPts val="890"/>
                        </a:lnSpc>
                        <a:spcBef>
                          <a:spcPts val="309"/>
                        </a:spcBef>
                      </a:pP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J/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5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ff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120">
                          <a:solidFill>
                            <a:srgbClr val="283849"/>
                          </a:solidFill>
                          <a:latin typeface="Times New Roman"/>
                          <a:cs typeface="Times New Roman"/>
                        </a:rPr>
                        <a:t>'Jî</a:t>
                      </a:r>
                      <a:r>
                        <a:rPr dirty="0" sz="850" spc="-120">
                          <a:solidFill>
                            <a:srgbClr val="3D5069"/>
                          </a:solidFill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850" spc="-35">
                          <a:solidFill>
                            <a:srgbClr val="283849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850" spc="-35">
                          <a:solidFill>
                            <a:srgbClr val="3D5069"/>
                          </a:solidFill>
                          <a:latin typeface="Times New Roman"/>
                          <a:cs typeface="Times New Roman"/>
                        </a:rPr>
                        <a:t>pj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368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spc="10" b="1">
                          <a:solidFill>
                            <a:srgbClr val="2838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1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300" spc="-35" b="1">
                          <a:solidFill>
                            <a:srgbClr val="283849"/>
                          </a:solidFill>
                          <a:latin typeface="Times New Roman"/>
                          <a:cs typeface="Times New Roman"/>
                        </a:rPr>
                        <a:t>as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7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Welzijn volwassenen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ouderen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8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52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 min</a:t>
                      </a:r>
                      <a:r>
                        <a:rPr dirty="0" sz="800" spc="-19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955"/>
                        </a:lnSpc>
                      </a:pPr>
                      <a:r>
                        <a:rPr dirty="0" sz="80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ouderen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6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Eindtoets Welzijn volwassenen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 ouderen </a:t>
                      </a: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8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F1F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K/ZW/8.1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Verzorgen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8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114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7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800" spc="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00" spc="5" b="1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2/</a:t>
                      </a:r>
                      <a:r>
                        <a:rPr dirty="0" sz="800" spc="-6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00" spc="20" b="1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2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Dagbesteding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9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SOmin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7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304800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Zorgvrager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ondersteunen in een </a:t>
                      </a:r>
                      <a:r>
                        <a:rPr dirty="0" sz="800" spc="-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situatie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bevorderen van </a:t>
                      </a: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zelfredzaamheid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F1F2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00" spc="-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9">
                  <a:txBody>
                    <a:bodyPr/>
                    <a:lstStyle/>
                    <a:p>
                      <a:pPr marL="73660" marR="6554470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8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050" spc="-95" i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70" i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8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165" i="1">
                          <a:solidFill>
                            <a:srgbClr val="2F2F2F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65" i="1">
                          <a:solidFill>
                            <a:srgbClr val="1F1F21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897">
                <a:tc gridSpan="4">
                  <a:txBody>
                    <a:bodyPr/>
                    <a:lstStyle/>
                    <a:p>
                      <a:pPr marL="78740" marR="2200910" indent="-762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Opsteller: Irene </a:t>
                      </a:r>
                      <a:r>
                        <a:rPr dirty="0" sz="80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80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800" spc="15">
                          <a:solidFill>
                            <a:srgbClr val="44444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80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10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13467" y="470932"/>
            <a:ext cx="3615054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85" b="1">
                <a:solidFill>
                  <a:srgbClr val="1F1F21"/>
                </a:solidFill>
                <a:latin typeface="Arial"/>
                <a:cs typeface="Arial"/>
              </a:rPr>
              <a:t>PTA </a:t>
            </a:r>
            <a:r>
              <a:rPr dirty="0" sz="1550" spc="-30" b="1">
                <a:solidFill>
                  <a:srgbClr val="1F1F21"/>
                </a:solidFill>
                <a:latin typeface="Arial"/>
                <a:cs typeface="Arial"/>
              </a:rPr>
              <a:t>Zorg </a:t>
            </a:r>
            <a:r>
              <a:rPr dirty="0" sz="1550" spc="30" b="1">
                <a:solidFill>
                  <a:srgbClr val="1F1F21"/>
                </a:solidFill>
                <a:latin typeface="Arial"/>
                <a:cs typeface="Arial"/>
              </a:rPr>
              <a:t>en </a:t>
            </a:r>
            <a:r>
              <a:rPr dirty="0" sz="1550" b="1">
                <a:solidFill>
                  <a:srgbClr val="1F1F21"/>
                </a:solidFill>
                <a:latin typeface="Arial"/>
                <a:cs typeface="Arial"/>
              </a:rPr>
              <a:t>Welzijn </a:t>
            </a:r>
            <a:r>
              <a:rPr dirty="0" sz="1550" spc="65" b="1">
                <a:solidFill>
                  <a:srgbClr val="1F1F21"/>
                </a:solidFill>
                <a:latin typeface="Arial"/>
                <a:cs typeface="Arial"/>
              </a:rPr>
              <a:t>88/KB</a:t>
            </a:r>
            <a:r>
              <a:rPr dirty="0" sz="1550" spc="-105" b="1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dirty="0" sz="1550" spc="25" b="1">
                <a:solidFill>
                  <a:srgbClr val="1F1F21"/>
                </a:solidFill>
                <a:latin typeface="Arial"/>
                <a:cs typeface="Arial"/>
              </a:rPr>
              <a:t>2018-2020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7718" y="467881"/>
            <a:ext cx="272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 b="1">
                <a:solidFill>
                  <a:srgbClr val="1F1F21"/>
                </a:solidFill>
                <a:latin typeface="Arial"/>
                <a:cs typeface="Arial"/>
              </a:rPr>
              <a:t>Keuzevakken </a:t>
            </a:r>
            <a:r>
              <a:rPr dirty="0" sz="1550" spc="5" b="1">
                <a:solidFill>
                  <a:srgbClr val="1F1F21"/>
                </a:solidFill>
                <a:latin typeface="Arial"/>
                <a:cs typeface="Arial"/>
              </a:rPr>
              <a:t>arrangement</a:t>
            </a:r>
            <a:r>
              <a:rPr dirty="0" sz="1550" spc="-80" b="1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dirty="0" sz="1550" spc="5" b="1">
                <a:solidFill>
                  <a:srgbClr val="1F1F21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50"/>
              <a:t>-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0879" y="477293"/>
            <a:ext cx="36283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5" b="1">
                <a:solidFill>
                  <a:srgbClr val="212123"/>
                </a:solidFill>
                <a:latin typeface="Arial"/>
                <a:cs typeface="Arial"/>
              </a:rPr>
              <a:t>PTA </a:t>
            </a:r>
            <a:r>
              <a:rPr dirty="0" sz="1500" spc="5" b="1">
                <a:solidFill>
                  <a:srgbClr val="212123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212123"/>
                </a:solidFill>
                <a:latin typeface="Arial"/>
                <a:cs typeface="Arial"/>
              </a:rPr>
              <a:t>en </a:t>
            </a:r>
            <a:r>
              <a:rPr dirty="0" sz="1500" spc="25" b="1">
                <a:solidFill>
                  <a:srgbClr val="212123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212123"/>
                </a:solidFill>
                <a:latin typeface="Arial"/>
                <a:cs typeface="Arial"/>
              </a:rPr>
              <a:t>BB/KB</a:t>
            </a:r>
            <a:r>
              <a:rPr dirty="0" sz="1500" spc="220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212123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04298" y="486452"/>
            <a:ext cx="27209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212123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212123"/>
                </a:solidFill>
                <a:latin typeface="Arial"/>
                <a:cs typeface="Arial"/>
              </a:rPr>
              <a:t>arrangement</a:t>
            </a:r>
            <a:r>
              <a:rPr dirty="0" sz="1500" spc="-135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212123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9120" y="1857236"/>
            <a:ext cx="0" cy="139065"/>
          </a:xfrm>
          <a:custGeom>
            <a:avLst/>
            <a:gdLst/>
            <a:ahLst/>
            <a:cxnLst/>
            <a:rect l="l" t="t" r="r" b="b"/>
            <a:pathLst>
              <a:path w="0" h="139064">
                <a:moveTo>
                  <a:pt x="0" y="0"/>
                </a:moveTo>
                <a:lnTo>
                  <a:pt x="0" y="138832"/>
                </a:lnTo>
              </a:path>
            </a:pathLst>
          </a:custGeom>
          <a:ln w="9154">
            <a:solidFill>
              <a:srgbClr val="B6CAE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78697" y="1808853"/>
          <a:ext cx="9290685" cy="3441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1010285"/>
                <a:gridCol w="723264"/>
                <a:gridCol w="1345564"/>
                <a:gridCol w="3774440"/>
                <a:gridCol w="536575"/>
                <a:gridCol w="542925"/>
                <a:gridCol w="710565"/>
              </a:tblGrid>
              <a:tr h="314450">
                <a:tc grid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726440" algn="l"/>
                        </a:tabLst>
                      </a:pPr>
                      <a:r>
                        <a:rPr dirty="0" sz="700" spc="5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l,e</a:t>
                      </a:r>
                      <a:r>
                        <a:rPr dirty="0" sz="700" spc="-55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2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700" spc="-20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1'	</a:t>
                      </a:r>
                      <a:r>
                        <a:rPr dirty="0" sz="850" spc="-180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21111l::</a:t>
                      </a:r>
                      <a:r>
                        <a:rPr dirty="0" sz="850" spc="-180">
                          <a:solidFill>
                            <a:srgbClr val="3A4B5E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50" spc="-180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8 </a:t>
                      </a:r>
                      <a:r>
                        <a:rPr dirty="0" sz="850" spc="-135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2.'(!)2</a:t>
                      </a:r>
                      <a:r>
                        <a:rPr dirty="0" sz="850" spc="-65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fl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Keu </a:t>
                      </a:r>
                      <a:r>
                        <a:rPr dirty="0" sz="800" spc="-10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ze </a:t>
                      </a:r>
                      <a:r>
                        <a:rPr dirty="0" sz="800" spc="-11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1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110">
                          <a:solidFill>
                            <a:srgbClr val="ACBFD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1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dirty="0" sz="800" spc="-6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</a:t>
                      </a:r>
                      <a:r>
                        <a:rPr dirty="0" sz="800" spc="-65">
                          <a:solidFill>
                            <a:srgbClr val="3A4B5E"/>
                          </a:solidFill>
                          <a:latin typeface="Arial"/>
                          <a:cs typeface="Arial"/>
                        </a:rPr>
                        <a:t>.s </a:t>
                      </a:r>
                      <a:r>
                        <a:rPr dirty="0" sz="800" spc="-7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eren in </a:t>
                      </a:r>
                      <a:r>
                        <a:rPr dirty="0" sz="950" spc="-95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50" spc="-95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J.e</a:t>
                      </a:r>
                      <a:r>
                        <a:rPr dirty="0" sz="950" spc="5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2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ezond</a:t>
                      </a:r>
                      <a:r>
                        <a:rPr dirty="0" sz="800" spc="-2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h.: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800" spc="-20">
                          <a:solidFill>
                            <a:srgbClr val="284167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2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-2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cg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-7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Il&gt;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,r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ts val="869"/>
                        </a:lnSpc>
                        <a:spcBef>
                          <a:spcPts val="315"/>
                        </a:spcBef>
                      </a:pPr>
                      <a:r>
                        <a:rPr dirty="0" sz="800" spc="-35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-3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18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agiste</a:t>
                      </a:r>
                      <a:r>
                        <a:rPr dirty="0" sz="800" spc="1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50">
                          <a:solidFill>
                            <a:srgbClr val="333A42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z="800" spc="-50">
                          <a:solidFill>
                            <a:srgbClr val="3A4B5E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15">
                          <a:solidFill>
                            <a:srgbClr val="0C1113"/>
                          </a:solidFill>
                          <a:latin typeface="Arial"/>
                          <a:cs typeface="Arial"/>
                        </a:rPr>
                        <a:t>lnh</a:t>
                      </a:r>
                      <a:r>
                        <a:rPr dirty="0" sz="800" spc="-1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u,:/ </a:t>
                      </a:r>
                      <a:r>
                        <a:rPr dirty="0" sz="800" spc="-7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800" spc="-55">
                          <a:solidFill>
                            <a:srgbClr val="050C3B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5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800" spc="-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crsM</a:t>
                      </a:r>
                      <a:r>
                        <a:rPr dirty="0" sz="800" spc="-7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015"/>
                        </a:lnSpc>
                        <a:spcBef>
                          <a:spcPts val="275"/>
                        </a:spcBef>
                      </a:pPr>
                      <a:r>
                        <a:rPr dirty="0" sz="900" spc="-30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Weging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Her</a:t>
                      </a:r>
                      <a:r>
                        <a:rPr dirty="0" sz="800" spc="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ka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R="65405">
                        <a:lnSpc>
                          <a:spcPts val="994"/>
                        </a:lnSpc>
                        <a:spcBef>
                          <a:spcPts val="65"/>
                        </a:spcBef>
                      </a:pPr>
                      <a:r>
                        <a:rPr dirty="0" sz="1000" spc="-19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J/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  <a:spcBef>
                          <a:spcPts val="240"/>
                        </a:spcBef>
                      </a:pPr>
                      <a:r>
                        <a:rPr dirty="0" sz="800" spc="-5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-dl</a:t>
                      </a:r>
                      <a:r>
                        <a:rPr dirty="0" sz="8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4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ts val="850"/>
                        </a:lnSpc>
                        <a:spcBef>
                          <a:spcPts val="180"/>
                        </a:spcBef>
                      </a:pPr>
                      <a:r>
                        <a:rPr dirty="0" sz="900" spc="-135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rowSpan="6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3185" marR="5270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K/ZW/7</a:t>
                      </a:r>
                      <a:r>
                        <a:rPr dirty="0" sz="800" spc="-1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.1/7.2/7.3/ 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7.4/7.5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0645" marR="464820">
                        <a:lnSpc>
                          <a:spcPts val="2430"/>
                        </a:lnSpc>
                        <a:spcBef>
                          <a:spcPts val="30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S02  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gezondheidszorg Blok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1750">
                        <a:lnSpc>
                          <a:spcPts val="75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-40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SOmin.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de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gezondheidszorg Blok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-50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SOmin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gezondheidszorg Blok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00" spc="-55" b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SOmin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P/ZW/7.4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278130" indent="190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gebruik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thuiszorghulpmiddelen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zorgtechnologie </a:t>
                      </a:r>
                      <a:r>
                        <a:rPr dirty="0" sz="800" spc="-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Computeropdracht 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Zorgtechnol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ogie</a:t>
                      </a:r>
                      <a:r>
                        <a:rPr dirty="0" sz="80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15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0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K/ZW/7.5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marR="755015" indent="-317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goede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mondverzorging: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Flyer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over 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mondverzorging</a:t>
                      </a:r>
                      <a:r>
                        <a:rPr dirty="0" sz="800" spc="-8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groep</a:t>
                      </a:r>
                      <a:r>
                        <a:rPr dirty="0" sz="800" spc="-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9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3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K/ZW/7.4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87630" indent="190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specifieke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hulpvragen van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mensen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beperking </a:t>
                      </a:r>
                      <a:r>
                        <a:rPr dirty="0" sz="80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zi 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ekte 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Ondersteuning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bieden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iemand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-1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beperking</a:t>
                      </a:r>
                      <a:r>
                        <a:rPr dirty="0" sz="800" spc="5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857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3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386">
                <a:tc gridSpan="8">
                  <a:txBody>
                    <a:bodyPr/>
                    <a:lstStyle/>
                    <a:p>
                      <a:pPr marL="76835">
                        <a:lnSpc>
                          <a:spcPts val="1280"/>
                        </a:lnSpc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00" spc="-8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145" i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165" i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90" i="1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6132">
                <a:tc gridSpan="4">
                  <a:txBody>
                    <a:bodyPr/>
                    <a:lstStyle/>
                    <a:p>
                      <a:pPr marL="77470">
                        <a:lnSpc>
                          <a:spcPts val="930"/>
                        </a:lnSpc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Irene</a:t>
                      </a:r>
                      <a:r>
                        <a:rPr dirty="0" sz="80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Meeuwsen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vake:roep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333A4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80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37077" y="1966077"/>
            <a:ext cx="549265" cy="263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1" y="61058"/>
            <a:ext cx="0" cy="1722120"/>
          </a:xfrm>
          <a:custGeom>
            <a:avLst/>
            <a:gdLst/>
            <a:ahLst/>
            <a:cxnLst/>
            <a:rect l="l" t="t" r="r" b="b"/>
            <a:pathLst>
              <a:path w="0" h="1722120">
                <a:moveTo>
                  <a:pt x="0" y="1721844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0903" y="1665366"/>
          <a:ext cx="9455150" cy="3404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1009649"/>
                <a:gridCol w="899794"/>
                <a:gridCol w="1616709"/>
                <a:gridCol w="3572510"/>
                <a:gridCol w="548640"/>
                <a:gridCol w="1149984"/>
              </a:tblGrid>
              <a:tr h="314450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750" spc="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750" spc="4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750" spc="3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huishouden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1150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marR="196215">
                        <a:lnSpc>
                          <a:spcPct val="100000"/>
                        </a:lnSpc>
                        <a:spcBef>
                          <a:spcPts val="259"/>
                        </a:spcBef>
                        <a:tabLst>
                          <a:tab pos="663575" algn="l"/>
                        </a:tabLst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Herkan</a:t>
                      </a:r>
                      <a:r>
                        <a:rPr dirty="0" sz="75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r" marR="181610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32765" algn="l"/>
                        </a:tabLst>
                      </a:pPr>
                      <a:r>
                        <a:rPr dirty="0" sz="80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J/</a:t>
                      </a:r>
                      <a:r>
                        <a:rPr dirty="0" sz="80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3703" sz="112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baseline="3703" sz="1125">
                        <a:latin typeface="Arial"/>
                        <a:cs typeface="Arial"/>
                      </a:endParaRPr>
                    </a:p>
                    <a:p>
                      <a:pPr algn="r" marR="12573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445770" algn="l"/>
                        </a:tabLst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750" spc="3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90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25" b="1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676910" algn="l"/>
                        </a:tabLst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750" spc="4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S0min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rowSpan="6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2390" marR="102870" indent="-381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K/ZW/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1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1/6 </a:t>
                      </a:r>
                      <a:r>
                        <a:rPr dirty="0" sz="800" spc="-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2/6.3/ 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6.4/6.5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800" spc="-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huishouden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Wonen en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huishouden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9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huishouden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1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145415">
                        <a:lnSpc>
                          <a:spcPct val="100000"/>
                        </a:lnSpc>
                      </a:pPr>
                      <a:r>
                        <a:rPr dirty="0" sz="750" spc="-5" b="1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S0min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28905">
                        <a:lnSpc>
                          <a:spcPct val="100000"/>
                        </a:lnSpc>
                        <a:tabLst>
                          <a:tab pos="445770" algn="l"/>
                        </a:tabLst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27000">
                        <a:lnSpc>
                          <a:spcPct val="100000"/>
                        </a:lnSpc>
                        <a:spcBef>
                          <a:spcPts val="645"/>
                        </a:spcBef>
                        <a:tabLst>
                          <a:tab pos="445770" algn="l"/>
                        </a:tabLst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00" spc="2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84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dirty="0" sz="800" spc="-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P/Z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W/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1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1/6</a:t>
                      </a:r>
                      <a:r>
                        <a:rPr dirty="0" sz="800" spc="-1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08585" indent="-3175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Informeren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naar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wensen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klant en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een voorstel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800" spc="-1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onderhoud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woon-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leefomgeving </a:t>
                      </a:r>
                      <a:r>
                        <a:rPr dirty="0" sz="80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daarbij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rekening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houden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915"/>
                        </a:lnSpc>
                        <a:spcBef>
                          <a:spcPts val="185"/>
                        </a:spcBef>
                      </a:pP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zelfredzaamheid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klant</a:t>
                      </a:r>
                      <a:r>
                        <a:rPr dirty="0" sz="800" spc="-1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K/ZW/6.3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486409" indent="-635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bijdragen </a:t>
                      </a:r>
                      <a:r>
                        <a:rPr dirty="0" sz="8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realiseren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van een veilige, </a:t>
                      </a: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schone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sfeervolle 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leefomgeving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K/ZW/6.5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58445" indent="1905">
                        <a:lnSpc>
                          <a:spcPts val="123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Boodschappenlijst </a:t>
                      </a:r>
                      <a:r>
                        <a:rPr dirty="0" sz="9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maken, boodschappen </a:t>
                      </a:r>
                      <a:r>
                        <a:rPr dirty="0" sz="9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doen en </a:t>
                      </a:r>
                      <a:r>
                        <a:rPr dirty="0" sz="90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een simpele  </a:t>
                      </a:r>
                      <a:r>
                        <a:rPr dirty="0" sz="9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maaltijd </a:t>
                      </a:r>
                      <a:r>
                        <a:rPr dirty="0" sz="9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bereiden voor de</a:t>
                      </a:r>
                      <a:r>
                        <a:rPr dirty="0" sz="900" spc="9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zorgvrager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gridSpan="5">
                  <a:txBody>
                    <a:bodyPr/>
                    <a:lstStyle/>
                    <a:p>
                      <a:pPr marL="73660">
                        <a:lnSpc>
                          <a:spcPts val="1120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6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00" spc="-8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SE=</a:t>
                      </a:r>
                      <a:r>
                        <a:rPr dirty="0" sz="80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2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30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7">
                  <a:txBody>
                    <a:bodyPr/>
                    <a:lstStyle/>
                    <a:p>
                      <a:pPr marL="75565" marR="7590155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Irene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80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>
                          <a:solidFill>
                            <a:srgbClr val="4F4F5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80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9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10879" y="474241"/>
            <a:ext cx="36283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5" b="1">
                <a:solidFill>
                  <a:srgbClr val="212121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212121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212121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212121"/>
                </a:solidFill>
                <a:latin typeface="Arial"/>
                <a:cs typeface="Arial"/>
              </a:rPr>
              <a:t>BB/KB</a:t>
            </a:r>
            <a:r>
              <a:rPr dirty="0" sz="1500" spc="17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212121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7350" y="471186"/>
            <a:ext cx="27139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212121"/>
                </a:solidFill>
                <a:latin typeface="Arial"/>
                <a:cs typeface="Arial"/>
              </a:rPr>
              <a:t>Keuzevakken </a:t>
            </a:r>
            <a:r>
              <a:rPr dirty="0" sz="1500" spc="25" b="1">
                <a:solidFill>
                  <a:srgbClr val="212121"/>
                </a:solidFill>
                <a:latin typeface="Arial"/>
                <a:cs typeface="Arial"/>
              </a:rPr>
              <a:t>arrangement</a:t>
            </a:r>
            <a:r>
              <a:rPr dirty="0" sz="1500" spc="-7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212121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9417" y="1197272"/>
            <a:ext cx="2546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75" b="1">
                <a:solidFill>
                  <a:srgbClr val="212121"/>
                </a:solidFill>
                <a:latin typeface="Arial"/>
                <a:cs typeface="Arial"/>
              </a:rPr>
              <a:t>NVT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598805"/>
          </a:xfrm>
          <a:custGeom>
            <a:avLst/>
            <a:gdLst/>
            <a:ahLst/>
            <a:cxnLst/>
            <a:rect l="l" t="t" r="r" b="b"/>
            <a:pathLst>
              <a:path w="0" h="598805">
                <a:moveTo>
                  <a:pt x="0" y="59837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7851" y="1500508"/>
          <a:ext cx="9464675" cy="3691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423544"/>
                <a:gridCol w="1354455"/>
                <a:gridCol w="725805"/>
                <a:gridCol w="1690370"/>
                <a:gridCol w="3142615"/>
                <a:gridCol w="262254"/>
                <a:gridCol w="268604"/>
                <a:gridCol w="537209"/>
                <a:gridCol w="628650"/>
              </a:tblGrid>
              <a:tr h="166383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Leer</a:t>
                      </a:r>
                      <a:r>
                        <a:rPr dirty="0" sz="850" spc="-1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5CAEB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40">
                          <a:solidFill>
                            <a:srgbClr val="A1B3D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50" spc="-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850" spc="-40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-3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850" spc="-30">
                          <a:solidFill>
                            <a:srgbClr val="3B5070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50" spc="-5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 </a:t>
                      </a: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2018- </a:t>
                      </a:r>
                      <a:r>
                        <a:rPr dirty="0" sz="850" spc="-40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50" spc="-5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7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B5CAEB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50" spc="-114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K(e!!J7.</a:t>
                      </a:r>
                      <a:r>
                        <a:rPr dirty="0" sz="850" spc="-114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50" spc="-60">
                          <a:solidFill>
                            <a:srgbClr val="3B507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50" spc="-60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.a 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900" spc="-10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H </a:t>
                      </a:r>
                      <a:r>
                        <a:rPr dirty="0" sz="900" spc="-185">
                          <a:solidFill>
                            <a:srgbClr val="3B5070"/>
                          </a:solidFill>
                          <a:latin typeface="Times New Roman"/>
                          <a:cs typeface="Times New Roman"/>
                        </a:rPr>
                        <a:t>1i</a:t>
                      </a:r>
                      <a:r>
                        <a:rPr dirty="0" sz="900" spc="-18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00" spc="-185">
                          <a:solidFill>
                            <a:srgbClr val="28364D"/>
                          </a:solidFill>
                          <a:latin typeface="Times New Roman"/>
                          <a:cs typeface="Times New Roman"/>
                        </a:rPr>
                        <a:t>G!</a:t>
                      </a:r>
                      <a:r>
                        <a:rPr dirty="0" sz="900" spc="-185">
                          <a:solidFill>
                            <a:srgbClr val="4F627E"/>
                          </a:solidFill>
                          <a:latin typeface="Times New Roman"/>
                          <a:cs typeface="Times New Roman"/>
                        </a:rPr>
                        <a:t>11,</a:t>
                      </a:r>
                      <a:r>
                        <a:rPr dirty="0" sz="900" spc="-18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dirty="0" sz="900" spc="-125">
                          <a:solidFill>
                            <a:srgbClr val="28364D"/>
                          </a:solidFill>
                          <a:latin typeface="Times New Roman"/>
                          <a:cs typeface="Times New Roman"/>
                        </a:rPr>
                        <a:t>F7Kl</a:t>
                      </a:r>
                      <a:r>
                        <a:rPr dirty="0" sz="900" spc="-125">
                          <a:solidFill>
                            <a:srgbClr val="4F627E"/>
                          </a:solidFill>
                          <a:latin typeface="Times New Roman"/>
                          <a:cs typeface="Times New Roman"/>
                        </a:rPr>
                        <a:t>fi </a:t>
                      </a:r>
                      <a:r>
                        <a:rPr dirty="0" sz="900" spc="-20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ii</a:t>
                      </a:r>
                      <a:r>
                        <a:rPr dirty="0" sz="900" spc="-6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501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3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Toets</a:t>
                      </a:r>
                      <a:r>
                        <a:rPr dirty="0" sz="1000" spc="1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solidFill>
                            <a:srgbClr val="3B507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15" i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oo</a:t>
                      </a:r>
                      <a:r>
                        <a:rPr dirty="0" sz="850" spc="15" i="1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50" spc="15" i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90"/>
                        </a:lnSpc>
                        <a:spcBef>
                          <a:spcPts val="180"/>
                        </a:spcBef>
                      </a:pPr>
                      <a:r>
                        <a:rPr dirty="0" sz="850" spc="-15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50" spc="-1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magi </a:t>
                      </a:r>
                      <a:r>
                        <a:rPr dirty="0" sz="850" spc="-6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850" spc="-7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50" spc="3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0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3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Inhoud/</a:t>
                      </a:r>
                      <a:r>
                        <a:rPr dirty="0" sz="850" spc="-114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leerstof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ts val="1015"/>
                        </a:lnSpc>
                        <a:spcBef>
                          <a:spcPts val="110"/>
                        </a:spcBef>
                      </a:pPr>
                      <a:r>
                        <a:rPr dirty="0" sz="900" spc="-90" b="1">
                          <a:solidFill>
                            <a:srgbClr val="28364D"/>
                          </a:solidFill>
                          <a:latin typeface="Arial"/>
                          <a:cs typeface="Arial"/>
                        </a:rPr>
                        <a:t>Wie;gi</a:t>
                      </a:r>
                      <a:r>
                        <a:rPr dirty="0" sz="900" spc="-90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15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Herkan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ts val="910"/>
                        </a:lnSpc>
                        <a:spcBef>
                          <a:spcPts val="175"/>
                        </a:spcBef>
                      </a:pPr>
                      <a:r>
                        <a:rPr dirty="0" sz="850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algn="ctr" marR="46355">
                        <a:lnSpc>
                          <a:spcPts val="1305"/>
                        </a:lnSpc>
                      </a:pPr>
                      <a:r>
                        <a:rPr dirty="0" sz="1250" i="1">
                          <a:solidFill>
                            <a:srgbClr val="3B507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15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b="1">
                          <a:solidFill>
                            <a:srgbClr val="3B507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130" b="1">
                          <a:solidFill>
                            <a:srgbClr val="3B50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4139" marR="8191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  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marR="81280" indent="-3810">
                        <a:lnSpc>
                          <a:spcPct val="111300"/>
                        </a:lnSpc>
                        <a:spcBef>
                          <a:spcPts val="35"/>
                        </a:spcBef>
                      </a:pPr>
                      <a:r>
                        <a:rPr dirty="0" sz="900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  </a:t>
                      </a:r>
                      <a:r>
                        <a:rPr dirty="0" sz="900" b="1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773">
                <a:tc gridSpan="2" rowSpan="6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50" spc="10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0">
                          <a:solidFill>
                            <a:srgbClr val="2A2B2B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50" spc="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-20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1, </a:t>
                      </a:r>
                      <a:r>
                        <a:rPr dirty="0" sz="850" spc="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2, </a:t>
                      </a:r>
                      <a:r>
                        <a:rPr dirty="0" sz="850" spc="2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dirty="0" sz="850" spc="-114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3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-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72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5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50" spc="15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5, 6, </a:t>
                      </a:r>
                      <a:r>
                        <a:rPr dirty="0" sz="850" spc="10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7,</a:t>
                      </a:r>
                      <a:r>
                        <a:rPr dirty="0" sz="850" spc="-10">
                          <a:solidFill>
                            <a:srgbClr val="1A1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50 </a:t>
                      </a:r>
                      <a:r>
                        <a:rPr dirty="0" sz="850" spc="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66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r>
                        <a:rPr dirty="0" sz="850" spc="-1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6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/3.2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1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Eindtoets</a:t>
                      </a:r>
                      <a:r>
                        <a:rPr dirty="0" sz="850" spc="8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Alle</a:t>
                      </a:r>
                      <a:r>
                        <a:rPr dirty="0" sz="850" spc="-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2A2B2B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850" spc="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0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Huiddiagnose</a:t>
                      </a:r>
                      <a:r>
                        <a:rPr dirty="0" sz="850" spc="7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50" spc="1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Oppervlaktereiniging en </a:t>
                      </a:r>
                      <a:r>
                        <a:rPr dirty="0" sz="850" spc="-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advies</a:t>
                      </a:r>
                      <a:r>
                        <a:rPr dirty="0" sz="850" spc="-1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geven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 spc="-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4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5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50" spc="9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Dieptereiniging </a:t>
                      </a:r>
                      <a:r>
                        <a:rPr dirty="0" sz="850" spc="-3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850" spc="-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(scrub </a:t>
                      </a: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50" spc="-8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masker)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850" spc="4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10">
                  <a:txBody>
                    <a:bodyPr/>
                    <a:lstStyle/>
                    <a:p>
                      <a:pPr marL="76835" marR="6918325">
                        <a:lnSpc>
                          <a:spcPct val="74200"/>
                        </a:lnSpc>
                        <a:spcBef>
                          <a:spcPts val="150"/>
                        </a:spcBef>
                      </a:pPr>
                      <a:r>
                        <a:rPr dirty="0" sz="850" spc="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50" spc="-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850" spc="-10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8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50" spc="35">
                          <a:solidFill>
                            <a:srgbClr val="2A2B2B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3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850" spc="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50" spc="-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850" spc="-9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7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50" spc="3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(toetsresultaat x </a:t>
                      </a: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350" spc="3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350" spc="-26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5291"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5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Barbara</a:t>
                      </a:r>
                      <a:r>
                        <a:rPr dirty="0" sz="850" spc="-5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Askovic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0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50" spc="1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50" spc="5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850" spc="16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solidFill>
                            <a:srgbClr val="1A1C1F"/>
                          </a:solidFill>
                          <a:latin typeface="Arial"/>
                          <a:cs typeface="Arial"/>
                        </a:rPr>
                        <a:t>11-07-2018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3931" y="465082"/>
            <a:ext cx="36226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5" b="1">
                <a:solidFill>
                  <a:srgbClr val="1A1C1F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A1C1F"/>
                </a:solidFill>
                <a:latin typeface="Arial"/>
                <a:cs typeface="Arial"/>
              </a:rPr>
              <a:t>Zorg </a:t>
            </a:r>
            <a:r>
              <a:rPr dirty="0" sz="1500" spc="75" b="1">
                <a:solidFill>
                  <a:srgbClr val="1A1C1F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C1F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C1F"/>
                </a:solidFill>
                <a:latin typeface="Arial"/>
                <a:cs typeface="Arial"/>
              </a:rPr>
              <a:t>BB/KB</a:t>
            </a:r>
            <a:r>
              <a:rPr dirty="0" sz="1500" spc="135" b="1">
                <a:solidFill>
                  <a:srgbClr val="1A1C1F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1A1C1F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7350" y="462027"/>
            <a:ext cx="271780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A1C1F"/>
                </a:solidFill>
                <a:latin typeface="Arial"/>
                <a:cs typeface="Arial"/>
              </a:rPr>
              <a:t>Keuzevakken </a:t>
            </a:r>
            <a:r>
              <a:rPr dirty="0" sz="1500" spc="25" b="1">
                <a:solidFill>
                  <a:srgbClr val="1A1C1F"/>
                </a:solidFill>
                <a:latin typeface="Arial"/>
                <a:cs typeface="Arial"/>
              </a:rPr>
              <a:t>arrangement</a:t>
            </a:r>
            <a:r>
              <a:rPr dirty="0" sz="1500" spc="-40" b="1">
                <a:solidFill>
                  <a:srgbClr val="1A1C1F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1A1C1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561975"/>
          </a:xfrm>
          <a:custGeom>
            <a:avLst/>
            <a:gdLst/>
            <a:ahLst/>
            <a:cxnLst/>
            <a:rect l="l" t="t" r="r" b="b"/>
            <a:pathLst>
              <a:path w="0" h="561975">
                <a:moveTo>
                  <a:pt x="0" y="56173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7851" y="1186058"/>
          <a:ext cx="9446260" cy="3523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611630"/>
                <a:gridCol w="659765"/>
                <a:gridCol w="1694179"/>
                <a:gridCol w="3140709"/>
                <a:gridCol w="269240"/>
                <a:gridCol w="266065"/>
                <a:gridCol w="540384"/>
                <a:gridCol w="619759"/>
              </a:tblGrid>
              <a:tr h="317503">
                <a:tc gridSpan="4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8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8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-e:r</a:t>
                      </a:r>
                      <a:r>
                        <a:rPr dirty="0" sz="800" spc="-8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.v</a:t>
                      </a:r>
                      <a:r>
                        <a:rPr dirty="0" sz="800" spc="-8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.te</a:t>
                      </a:r>
                      <a:r>
                        <a:rPr dirty="0" sz="800" spc="-8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g. </a:t>
                      </a:r>
                      <a:r>
                        <a:rPr dirty="0" sz="800" spc="-3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B6}f&lt;B, </a:t>
                      </a:r>
                      <a:r>
                        <a:rPr dirty="0" sz="800" spc="-5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:ctli</a:t>
                      </a:r>
                      <a:r>
                        <a:rPr dirty="0" sz="800" spc="-5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800" spc="2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!l!l</a:t>
                      </a:r>
                      <a:r>
                        <a:rPr dirty="0" sz="800" spc="2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2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lil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2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Keuz </a:t>
                      </a:r>
                      <a:r>
                        <a:rPr dirty="0" sz="750" spc="-7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50" spc="-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va}; </a:t>
                      </a:r>
                      <a:r>
                        <a:rPr dirty="0" sz="750" spc="-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-2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H;iarve</a:t>
                      </a:r>
                      <a:r>
                        <a:rPr dirty="0" sz="750" spc="1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r-</a:t>
                      </a:r>
                      <a:r>
                        <a:rPr dirty="0" sz="750" spc="-1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ro  </a:t>
                      </a:r>
                      <a:r>
                        <a:rPr dirty="0" sz="750" spc="-114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©;e</a:t>
                      </a:r>
                      <a:r>
                        <a:rPr dirty="0" sz="750" spc="-135">
                          <a:solidFill>
                            <a:srgbClr val="52627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.i</a:t>
                      </a:r>
                      <a:r>
                        <a:rPr dirty="0" sz="750" spc="-135">
                          <a:solidFill>
                            <a:srgbClr val="52627E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-1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1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'l</a:t>
                      </a:r>
                      <a:r>
                        <a:rPr dirty="0" sz="750" spc="-1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750" spc="-1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111k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6510" marR="118745" indent="-3810">
                        <a:lnSpc>
                          <a:spcPts val="1230"/>
                        </a:lnSpc>
                        <a:spcBef>
                          <a:spcPts val="25"/>
                        </a:spcBef>
                      </a:pPr>
                      <a:r>
                        <a:rPr dirty="0" sz="750" spc="-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-32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3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19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110">
                          <a:solidFill>
                            <a:srgbClr val="2A2F36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ln</a:t>
                      </a:r>
                      <a:r>
                        <a:rPr dirty="0" sz="750" spc="20">
                          <a:solidFill>
                            <a:srgbClr val="415472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750" spc="-7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750" spc="-7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!il</a:t>
                      </a:r>
                      <a:r>
                        <a:rPr dirty="0" sz="750" spc="-70">
                          <a:solidFill>
                            <a:srgbClr val="52627E"/>
                          </a:solidFill>
                          <a:latin typeface="Arial"/>
                          <a:cs typeface="Arial"/>
                        </a:rPr>
                        <a:t>o/,'</a:t>
                      </a:r>
                      <a:r>
                        <a:rPr dirty="0" sz="750" spc="-7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3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ts val="890"/>
                        </a:lnSpc>
                        <a:spcBef>
                          <a:spcPts val="259"/>
                        </a:spcBef>
                      </a:pPr>
                      <a:r>
                        <a:rPr dirty="0" sz="750" spc="-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l,1/e</a:t>
                      </a:r>
                      <a:r>
                        <a:rPr dirty="0" sz="750" spc="-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-14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55">
                          <a:solidFill>
                            <a:srgbClr val="415472"/>
                          </a:solidFill>
                          <a:latin typeface="Arial"/>
                          <a:cs typeface="Arial"/>
                        </a:rPr>
                        <a:t>mr</a:t>
                      </a:r>
                      <a:r>
                        <a:rPr dirty="0" sz="750" spc="-15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7780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-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3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00" spc="-6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86690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940"/>
                        </a:lnSpc>
                        <a:spcBef>
                          <a:spcPts val="180"/>
                        </a:spcBef>
                      </a:pPr>
                      <a:r>
                        <a:rPr dirty="0" sz="850" spc="30" b="1">
                          <a:solidFill>
                            <a:srgbClr val="1F1F21"/>
                          </a:solidFill>
                          <a:latin typeface="Courier New"/>
                          <a:cs typeface="Courier New"/>
                        </a:rPr>
                        <a:t>88</a:t>
                      </a:r>
                      <a:endParaRPr sz="850">
                        <a:latin typeface="Courier New"/>
                        <a:cs typeface="Courier New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040"/>
                        </a:lnSpc>
                        <a:spcBef>
                          <a:spcPts val="80"/>
                        </a:spcBef>
                      </a:pPr>
                      <a:r>
                        <a:rPr dirty="0" sz="950" spc="-105" b="1">
                          <a:solidFill>
                            <a:srgbClr val="1F1F21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9628">
                <a:tc rowSpan="6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750" spc="-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-7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K/ZW/2.1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Blok 1,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2, 3,</a:t>
                      </a:r>
                      <a:r>
                        <a:rPr dirty="0" sz="750" spc="-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-1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6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Blok 5, 6, 7,</a:t>
                      </a: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7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</a:t>
                      </a:r>
                      <a:r>
                        <a:rPr dirty="0" sz="80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2.1/2.2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Eindtoets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Alle</a:t>
                      </a:r>
                      <a:r>
                        <a:rPr dirty="0" sz="75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K/ZW/2.1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20700" indent="-1905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Haar en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hoofdhuidbehandeling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geven op </a:t>
                      </a:r>
                      <a:r>
                        <a:rPr dirty="0" sz="75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haardiagnose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-1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9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5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9 vakken</a:t>
                      </a:r>
                      <a:r>
                        <a:rPr dirty="0" sz="750" spc="-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afdelen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4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50" spc="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Haar</a:t>
                      </a:r>
                      <a:r>
                        <a:rPr dirty="0" sz="75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omvormen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4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9">
                  <a:txBody>
                    <a:bodyPr/>
                    <a:lstStyle/>
                    <a:p>
                      <a:pPr marL="71120" marR="7188834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750" spc="-5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30" i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35" i="1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2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750" spc="-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25">
                          <a:solidFill>
                            <a:srgbClr val="2A2F36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750" spc="4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750" spc="-50">
                          <a:solidFill>
                            <a:srgbClr val="2A2F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117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5929">
                <a:tc gridSpan="4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Barbara</a:t>
                      </a:r>
                      <a:r>
                        <a:rPr dirty="0" sz="750" spc="4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Askovic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40"/>
                        </a:lnSpc>
                        <a:spcBef>
                          <a:spcPts val="300"/>
                        </a:spcBef>
                      </a:pPr>
                      <a:r>
                        <a:rPr dirty="0" sz="750" spc="2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vakgroep d.d.:</a:t>
                      </a:r>
                      <a:r>
                        <a:rPr dirty="0" sz="750" spc="1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21"/>
                          </a:solidFill>
                          <a:latin typeface="Arial"/>
                          <a:cs typeface="Arial"/>
                        </a:rPr>
                        <a:t>11-07-2018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6982" y="455922"/>
            <a:ext cx="362585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5" b="1">
                <a:solidFill>
                  <a:srgbClr val="1F1F21"/>
                </a:solidFill>
                <a:latin typeface="Arial"/>
                <a:cs typeface="Arial"/>
              </a:rPr>
              <a:t>PTA </a:t>
            </a:r>
            <a:r>
              <a:rPr dirty="0" sz="1500" spc="10" b="1">
                <a:solidFill>
                  <a:srgbClr val="1F1F21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F1F21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F1F21"/>
                </a:solidFill>
                <a:latin typeface="Arial"/>
                <a:cs typeface="Arial"/>
              </a:rPr>
              <a:t>Welzijn </a:t>
            </a:r>
            <a:r>
              <a:rPr dirty="0" sz="1500" spc="-5" b="1">
                <a:solidFill>
                  <a:srgbClr val="1F1F21"/>
                </a:solidFill>
                <a:latin typeface="Arial"/>
                <a:cs typeface="Arial"/>
              </a:rPr>
              <a:t>BB/KB</a:t>
            </a:r>
            <a:r>
              <a:rPr dirty="0" sz="1500" spc="-200" b="1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1F1F21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7350" y="458975"/>
            <a:ext cx="2725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F1F21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F1F21"/>
                </a:solidFill>
                <a:latin typeface="Arial"/>
                <a:cs typeface="Arial"/>
              </a:rPr>
              <a:t>arrangement</a:t>
            </a:r>
            <a:r>
              <a:rPr dirty="0" sz="1500" spc="-125" b="1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1F1F21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48846"/>
            <a:ext cx="0" cy="708660"/>
          </a:xfrm>
          <a:custGeom>
            <a:avLst/>
            <a:gdLst/>
            <a:ahLst/>
            <a:cxnLst/>
            <a:rect l="l" t="t" r="r" b="b"/>
            <a:pathLst>
              <a:path w="0" h="708660">
                <a:moveTo>
                  <a:pt x="0" y="70827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4800" y="1353968"/>
          <a:ext cx="9451975" cy="3676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7395"/>
                <a:gridCol w="1445895"/>
                <a:gridCol w="710564"/>
                <a:gridCol w="1696085"/>
                <a:gridCol w="3139440"/>
                <a:gridCol w="267970"/>
                <a:gridCol w="267970"/>
                <a:gridCol w="533400"/>
                <a:gridCol w="624840"/>
              </a:tblGrid>
              <a:tr h="314450">
                <a:tc gridSpan="4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1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Leerwe </a:t>
                      </a:r>
                      <a:r>
                        <a:rPr dirty="0" sz="900" spc="-1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-15" i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8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BB/KB</a:t>
                      </a:r>
                      <a:r>
                        <a:rPr dirty="0" sz="900" spc="-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950" spc="25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950" spc="25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2020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Keu </a:t>
                      </a:r>
                      <a:r>
                        <a:rPr dirty="0" sz="90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evak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Hand</a:t>
                      </a:r>
                      <a:r>
                        <a:rPr dirty="0" sz="90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00" spc="2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65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voetver</a:t>
                      </a:r>
                      <a:r>
                        <a:rPr dirty="0" sz="90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Dee</a:t>
                      </a:r>
                      <a:r>
                        <a:rPr dirty="0" sz="900" spc="-1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aak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99060" indent="-1270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900" spc="1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900" spc="10">
                          <a:solidFill>
                            <a:srgbClr val="28415D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50" spc="-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magiste</a:t>
                      </a:r>
                      <a:r>
                        <a:rPr dirty="0" sz="850" spc="-5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oud/</a:t>
                      </a:r>
                      <a:r>
                        <a:rPr dirty="0" sz="9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eerstof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ts val="1015"/>
                        </a:lnSpc>
                        <a:spcBef>
                          <a:spcPts val="180"/>
                        </a:spcBef>
                      </a:pPr>
                      <a:r>
                        <a:rPr dirty="0" sz="850" spc="-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850" spc="-15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-1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6360" marR="65405">
                        <a:lnSpc>
                          <a:spcPct val="117800"/>
                        </a:lnSpc>
                      </a:pPr>
                      <a:r>
                        <a:rPr dirty="0" sz="850" spc="-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850" spc="-75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algn="ctr" marL="19685">
                        <a:lnSpc>
                          <a:spcPts val="1040"/>
                        </a:lnSpc>
                        <a:spcBef>
                          <a:spcPts val="155"/>
                        </a:spcBef>
                      </a:pPr>
                      <a:r>
                        <a:rPr dirty="0" sz="900" spc="-8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 spc="-1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3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 spc="-1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spc="-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 marR="81280" indent="-3175">
                        <a:lnSpc>
                          <a:spcPts val="1230"/>
                        </a:lnSpc>
                      </a:pPr>
                      <a:r>
                        <a:rPr dirty="0" sz="9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  </a:t>
                      </a:r>
                      <a:r>
                        <a:rPr dirty="0" sz="9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algn="ctr" marL="20320">
                        <a:lnSpc>
                          <a:spcPts val="99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592">
                <a:tc rowSpan="6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00" spc="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0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900" spc="-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19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9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900" spc="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3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dirty="0" sz="800" spc="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90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7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9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1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900" spc="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etoet</a:t>
                      </a:r>
                      <a:r>
                        <a:rPr dirty="0" sz="900" spc="-1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8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6, 7,</a:t>
                      </a:r>
                      <a:r>
                        <a:rPr dirty="0" sz="800" spc="-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0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7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3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 </a:t>
                      </a:r>
                      <a:r>
                        <a:rPr dirty="0" sz="8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50" spc="20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50" spc="-45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1/</a:t>
                      </a:r>
                      <a:r>
                        <a:rPr dirty="0" sz="850" spc="-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Eindtoets</a:t>
                      </a:r>
                      <a:r>
                        <a:rPr dirty="0" sz="900" spc="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Alle</a:t>
                      </a:r>
                      <a:r>
                        <a:rPr dirty="0" sz="8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900" spc="-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Behandelplan </a:t>
                      </a:r>
                      <a:r>
                        <a:rPr dirty="0" sz="8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8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nagelafw</a:t>
                      </a:r>
                      <a:r>
                        <a:rPr dirty="0" sz="8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jk</a:t>
                      </a:r>
                      <a:r>
                        <a:rPr dirty="0" sz="8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ngen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900" spc="-1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9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K/ZW/2.2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Voetbehandel </a:t>
                      </a:r>
                      <a:r>
                        <a:rPr dirty="0" sz="80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dirty="0" sz="8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00" spc="-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naila </a:t>
                      </a:r>
                      <a:r>
                        <a:rPr dirty="0" sz="800" spc="-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8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90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ZW/ </a:t>
                      </a:r>
                      <a:r>
                        <a:rPr dirty="0" sz="90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4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14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 an</a:t>
                      </a:r>
                      <a:r>
                        <a:rPr dirty="0" sz="800" spc="-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cure </a:t>
                      </a:r>
                      <a:r>
                        <a:rPr dirty="0" sz="8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behandeling </a:t>
                      </a:r>
                      <a:r>
                        <a:rPr dirty="0" sz="80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800" spc="-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nailart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00" spc="-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9">
                  <a:txBody>
                    <a:bodyPr/>
                    <a:lstStyle/>
                    <a:p>
                      <a:pPr marL="73025" marR="6913245" indent="-3175">
                        <a:lnSpc>
                          <a:spcPct val="77000"/>
                        </a:lnSpc>
                        <a:spcBef>
                          <a:spcPts val="90"/>
                        </a:spcBef>
                      </a:pPr>
                      <a:r>
                        <a:rPr dirty="0" sz="9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00" spc="-1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00" spc="-114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00" spc="-114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300" spc="-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3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14  </a:t>
                      </a:r>
                      <a:r>
                        <a:rPr dirty="0" sz="9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00" spc="-1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00" spc="-1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90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0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3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300" spc="-2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166">
                <a:tc gridSpan="4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-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Barbara</a:t>
                      </a:r>
                      <a:r>
                        <a:rPr dirty="0" sz="900" spc="-9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Askovic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15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-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d.:</a:t>
                      </a:r>
                      <a:r>
                        <a:rPr dirty="0" sz="900" spc="1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11-07</a:t>
                      </a:r>
                      <a:r>
                        <a:rPr dirty="0" sz="900" spc="-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0879" y="468134"/>
            <a:ext cx="36283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5" b="1">
                <a:solidFill>
                  <a:srgbClr val="181A1A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181A1A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81A1A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81A1A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81A1A"/>
                </a:solidFill>
                <a:latin typeface="Arial"/>
                <a:cs typeface="Arial"/>
              </a:rPr>
              <a:t>BB/KB</a:t>
            </a:r>
            <a:r>
              <a:rPr dirty="0" sz="1500" spc="-15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181A1A"/>
                </a:solidFill>
                <a:latin typeface="Arial"/>
                <a:cs typeface="Arial"/>
              </a:rPr>
              <a:t>2018-2020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4298" y="474241"/>
            <a:ext cx="2725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81A1A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81A1A"/>
                </a:solidFill>
                <a:latin typeface="Arial"/>
                <a:cs typeface="Arial"/>
              </a:rPr>
              <a:t>arrangement</a:t>
            </a:r>
            <a:r>
              <a:rPr dirty="0" sz="1500" spc="-125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181A1A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73270"/>
            <a:ext cx="0" cy="1588135"/>
          </a:xfrm>
          <a:custGeom>
            <a:avLst/>
            <a:gdLst/>
            <a:ahLst/>
            <a:cxnLst/>
            <a:rect l="l" t="t" r="r" b="b"/>
            <a:pathLst>
              <a:path w="0" h="1588135">
                <a:moveTo>
                  <a:pt x="0" y="1587516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11821" y="1503561"/>
          <a:ext cx="8582660" cy="157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620"/>
                <a:gridCol w="1266190"/>
                <a:gridCol w="1632585"/>
                <a:gridCol w="2724785"/>
                <a:gridCol w="671194"/>
                <a:gridCol w="695325"/>
                <a:gridCol w="1061720"/>
              </a:tblGrid>
              <a:tr h="427408">
                <a:tc gridSpan="7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750" spc="-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LOB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5565" marR="7324725" indent="-1270">
                        <a:lnSpc>
                          <a:spcPts val="1110"/>
                        </a:lnSpc>
                        <a:spcBef>
                          <a:spcPts val="45"/>
                        </a:spcBef>
                      </a:pP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Leerwegen</a:t>
                      </a:r>
                      <a:r>
                        <a:rPr dirty="0" sz="750" spc="15" b="1">
                          <a:solidFill>
                            <a:srgbClr val="1A33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3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750" spc="-30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750" spc="-70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Schoo </a:t>
                      </a:r>
                      <a:r>
                        <a:rPr dirty="0" sz="750" spc="-20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ljaar </a:t>
                      </a:r>
                      <a:r>
                        <a:rPr dirty="0" sz="750" spc="25" b="1">
                          <a:solidFill>
                            <a:srgbClr val="314B6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30" b="1">
                          <a:solidFill>
                            <a:srgbClr val="314B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74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Eindtermen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Bewijsvorm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Inhoud onderw</a:t>
                      </a:r>
                      <a:r>
                        <a:rPr dirty="0" sz="750" spc="15" b="1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jsprogramma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9050">
                        <a:lnSpc>
                          <a:spcPts val="990"/>
                        </a:lnSpc>
                        <a:spcBef>
                          <a:spcPts val="155"/>
                        </a:spcBef>
                      </a:pPr>
                      <a:r>
                        <a:rPr dirty="0" sz="850" spc="-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-5" b="1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92710">
                        <a:lnSpc>
                          <a:spcPct val="100000"/>
                        </a:lnSpc>
                        <a:spcBef>
                          <a:spcPts val="280"/>
                        </a:spcBef>
                        <a:buChar char="•"/>
                        <a:tabLst>
                          <a:tab pos="172720" algn="l"/>
                        </a:tabLst>
                      </a:pPr>
                      <a:r>
                        <a:rPr dirty="0" sz="800" spc="2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Portfolio</a:t>
                      </a:r>
                      <a:r>
                        <a:rPr dirty="0" sz="800" spc="2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196850" indent="-99695">
                        <a:lnSpc>
                          <a:spcPct val="125200"/>
                        </a:lnSpc>
                        <a:spcBef>
                          <a:spcPts val="40"/>
                        </a:spcBef>
                        <a:buChar char="·"/>
                        <a:tabLst>
                          <a:tab pos="196850" algn="l"/>
                        </a:tabLst>
                      </a:pPr>
                      <a:r>
                        <a:rPr dirty="0" sz="800" spc="-3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Stages, </a:t>
                      </a: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profiel </a:t>
                      </a:r>
                      <a:r>
                        <a:rPr dirty="0" sz="800" spc="2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keuzedelen </a:t>
                      </a:r>
                      <a:r>
                        <a:rPr dirty="0" sz="800" spc="2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worden </a:t>
                      </a:r>
                      <a:r>
                        <a:rPr dirty="0" sz="800" spc="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door middel 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van zelf </a:t>
                      </a:r>
                      <a:r>
                        <a:rPr dirty="0" sz="800" spc="-2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gekozen </a:t>
                      </a:r>
                      <a:r>
                        <a:rPr dirty="0" sz="800" spc="2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vorm </a:t>
                      </a:r>
                      <a:r>
                        <a:rPr dirty="0" sz="800" spc="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gepresenteerd </a:t>
                      </a:r>
                      <a:r>
                        <a:rPr dirty="0" sz="800" spc="-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28/K  leerlingen.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00025" indent="-102870">
                        <a:lnSpc>
                          <a:spcPts val="890"/>
                        </a:lnSpc>
                        <a:spcBef>
                          <a:spcPts val="240"/>
                        </a:spcBef>
                        <a:buChar char="·"/>
                        <a:tabLst>
                          <a:tab pos="200660" algn="l"/>
                        </a:tabLst>
                      </a:pPr>
                      <a:r>
                        <a:rPr dirty="0" sz="800" spc="-6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LOB </a:t>
                      </a:r>
                      <a:r>
                        <a:rPr dirty="0" sz="800" spc="-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10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sp</a:t>
                      </a:r>
                      <a:r>
                        <a:rPr dirty="0" sz="800" spc="-10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ekken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00" spc="-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keuze</a:t>
                      </a:r>
                      <a:r>
                        <a:rPr dirty="0" sz="800" spc="-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vervo</a:t>
                      </a:r>
                      <a:r>
                        <a:rPr dirty="0" sz="800" spc="15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gop</a:t>
                      </a:r>
                      <a:r>
                        <a:rPr dirty="0" sz="800" spc="15">
                          <a:solidFill>
                            <a:srgbClr val="505456"/>
                          </a:solidFill>
                          <a:latin typeface="Arial"/>
                          <a:cs typeface="Arial"/>
                        </a:rPr>
                        <a:t>leiding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45"/>
                        </a:lnSpc>
                      </a:pPr>
                      <a:r>
                        <a:rPr dirty="0" sz="1050" spc="-7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0/V/G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3B3D3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3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-3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lesuren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809">
                <a:tc gridSpan="7">
                  <a:txBody>
                    <a:bodyPr/>
                    <a:lstStyle/>
                    <a:p>
                      <a:pPr marL="534035" indent="-238125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150000"/>
                        <a:buChar char="•"/>
                        <a:tabLst>
                          <a:tab pos="534035" algn="l"/>
                          <a:tab pos="534670" algn="l"/>
                        </a:tabLst>
                      </a:pPr>
                      <a:r>
                        <a:rPr dirty="0" sz="800" spc="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800" spc="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onderde</a:t>
                      </a:r>
                      <a:r>
                        <a:rPr dirty="0" sz="800" spc="10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1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worden </a:t>
                      </a: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beoordeeld </a:t>
                      </a:r>
                      <a:r>
                        <a:rPr dirty="0" sz="800" spc="3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Onvoldoende - </a:t>
                      </a:r>
                      <a:r>
                        <a:rPr dirty="0" sz="800" spc="15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voldoende </a:t>
                      </a:r>
                      <a:r>
                        <a:rPr dirty="0" sz="800" spc="10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30">
                          <a:solidFill>
                            <a:srgbClr val="3B3D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1"/>
                          </a:solidFill>
                          <a:latin typeface="Arial"/>
                          <a:cs typeface="Arial"/>
                        </a:rPr>
                        <a:t>goed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9477" y="887147"/>
            <a:ext cx="41846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350" spc="20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Programma </a:t>
            </a:r>
            <a:r>
              <a:rPr dirty="0" u="heavy" sz="1350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voor </a:t>
            </a:r>
            <a:r>
              <a:rPr dirty="0" u="heavy" sz="1350" spc="20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Toetsing </a:t>
            </a:r>
            <a:r>
              <a:rPr dirty="0" u="heavy" sz="1350" spc="45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&amp; </a:t>
            </a:r>
            <a:r>
              <a:rPr dirty="0" u="heavy" sz="1350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Afsluiting </a:t>
            </a:r>
            <a:r>
              <a:rPr dirty="0" u="heavy" sz="1350" spc="10" b="1">
                <a:solidFill>
                  <a:srgbClr val="1F2121"/>
                </a:solidFill>
                <a:uFill>
                  <a:solidFill>
                    <a:srgbClr val="1F2121"/>
                  </a:solidFill>
                </a:uFill>
                <a:latin typeface="Arial"/>
                <a:cs typeface="Arial"/>
              </a:rPr>
              <a:t>2019-2020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760730"/>
          </a:xfrm>
          <a:custGeom>
            <a:avLst/>
            <a:gdLst/>
            <a:ahLst/>
            <a:cxnLst/>
            <a:rect l="l" t="t" r="r" b="b"/>
            <a:pathLst>
              <a:path w="0" h="760730">
                <a:moveTo>
                  <a:pt x="0" y="76017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2410" y="1277645"/>
          <a:ext cx="8893810" cy="3349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/>
                <a:gridCol w="1171575"/>
                <a:gridCol w="814705"/>
                <a:gridCol w="1531619"/>
                <a:gridCol w="3463289"/>
                <a:gridCol w="265429"/>
                <a:gridCol w="265429"/>
                <a:gridCol w="518795"/>
                <a:gridCol w="582929"/>
              </a:tblGrid>
              <a:tr h="622794">
                <a:tc gridSpan="9">
                  <a:txBody>
                    <a:bodyPr/>
                    <a:lstStyle/>
                    <a:p>
                      <a:pPr marL="81280" marR="7168515" indent="3175">
                        <a:lnSpc>
                          <a:spcPct val="136200"/>
                        </a:lnSpc>
                        <a:spcBef>
                          <a:spcPts val="55"/>
                        </a:spcBef>
                      </a:pP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Profiel: </a:t>
                      </a: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Economie </a:t>
                      </a: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ondernemen  </a:t>
                      </a: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3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Ondernemen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4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6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750" spc="15" b="1">
                          <a:solidFill>
                            <a:srgbClr val="31465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5" b="1">
                          <a:solidFill>
                            <a:srgbClr val="31465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3174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dirty="0" sz="750" spc="4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syllabus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 marR="205740" indent="-635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7940">
                        <a:lnSpc>
                          <a:spcPts val="795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7462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31465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3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745"/>
                        </a:lnSpc>
                        <a:spcBef>
                          <a:spcPts val="210"/>
                        </a:spcBef>
                      </a:pPr>
                      <a:r>
                        <a:rPr dirty="0" sz="7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745"/>
                        </a:lnSpc>
                        <a:spcBef>
                          <a:spcPts val="210"/>
                        </a:spcBef>
                      </a:pPr>
                      <a:r>
                        <a:rPr dirty="0" sz="750" spc="-4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K/E0/5.1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Ondernemer - 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Jezelf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K/E0/5.2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Marketingplan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800" spc="2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K/E0/5.3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9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Financieel</a:t>
                      </a: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plan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800" spc="2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K/E0/5.4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Ondernemingsplan; Uitvoer </a:t>
                      </a:r>
                      <a:r>
                        <a:rPr dirty="0" sz="85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50" spc="-1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Resultaat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800" spc="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E0/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(5</a:t>
                      </a:r>
                      <a:r>
                        <a:rPr dirty="0" sz="80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5.4)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633730" indent="-3175">
                        <a:lnSpc>
                          <a:spcPct val="120000"/>
                        </a:lnSpc>
                        <a:spcBef>
                          <a:spcPts val="13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bekwaamheid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ondernemingsplan 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Eindpresentatie: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Plan,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5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5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reflectie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gridSpan="9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4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5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9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4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Opsteller: Nick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800" spc="-1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Peijl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werkgroeo d.d.: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versie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10-9-2018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02189" y="883585"/>
            <a:ext cx="235013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120" b="1">
                <a:solidFill>
                  <a:srgbClr val="212324"/>
                </a:solidFill>
                <a:latin typeface="Arial"/>
                <a:cs typeface="Arial"/>
              </a:rPr>
              <a:t>PTA </a:t>
            </a:r>
            <a:r>
              <a:rPr dirty="0" sz="1450" spc="-75" b="1">
                <a:solidFill>
                  <a:srgbClr val="212324"/>
                </a:solidFill>
                <a:latin typeface="Arial"/>
                <a:cs typeface="Arial"/>
              </a:rPr>
              <a:t>Keuzevak</a:t>
            </a:r>
            <a:r>
              <a:rPr dirty="0" sz="1450" spc="-7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450" spc="-35" b="1">
                <a:solidFill>
                  <a:srgbClr val="212324"/>
                </a:solidFill>
                <a:latin typeface="Arial"/>
                <a:cs typeface="Arial"/>
              </a:rPr>
              <a:t>Ondernemen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9129" y="889691"/>
            <a:ext cx="213233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70" b="1">
                <a:solidFill>
                  <a:srgbClr val="212324"/>
                </a:solidFill>
                <a:latin typeface="Arial"/>
                <a:cs typeface="Arial"/>
              </a:rPr>
              <a:t>Compaen </a:t>
            </a:r>
            <a:r>
              <a:rPr dirty="0" sz="1450" spc="-25" b="1">
                <a:solidFill>
                  <a:srgbClr val="212324"/>
                </a:solidFill>
                <a:latin typeface="Arial"/>
                <a:cs typeface="Arial"/>
              </a:rPr>
              <a:t>VMBO</a:t>
            </a:r>
            <a:r>
              <a:rPr dirty="0" sz="1450" spc="-254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450" spc="-80" b="1">
                <a:solidFill>
                  <a:srgbClr val="212324"/>
                </a:solidFill>
                <a:latin typeface="Arial"/>
                <a:cs typeface="Arial"/>
              </a:rPr>
              <a:t>Beroeps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2189" y="830159"/>
            <a:ext cx="5412740" cy="599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 marR="5080" indent="-1905">
              <a:lnSpc>
                <a:spcPct val="129900"/>
              </a:lnSpc>
              <a:spcBef>
                <a:spcPts val="95"/>
              </a:spcBef>
            </a:pPr>
            <a:r>
              <a:rPr dirty="0" sz="1450" spc="-120" b="1">
                <a:solidFill>
                  <a:srgbClr val="1F2124"/>
                </a:solidFill>
                <a:latin typeface="Arial"/>
                <a:cs typeface="Arial"/>
              </a:rPr>
              <a:t>PTA </a:t>
            </a:r>
            <a:r>
              <a:rPr dirty="0" sz="1450" spc="-65" b="1">
                <a:solidFill>
                  <a:srgbClr val="1F2124"/>
                </a:solidFill>
                <a:latin typeface="Arial"/>
                <a:cs typeface="Arial"/>
              </a:rPr>
              <a:t>Keuzevak </a:t>
            </a:r>
            <a:r>
              <a:rPr dirty="0" sz="1450" spc="-45" b="1">
                <a:solidFill>
                  <a:srgbClr val="1F2124"/>
                </a:solidFill>
                <a:latin typeface="Arial"/>
                <a:cs typeface="Arial"/>
              </a:rPr>
              <a:t>Ondersteuning </a:t>
            </a:r>
            <a:r>
              <a:rPr dirty="0" sz="1450" b="1">
                <a:solidFill>
                  <a:srgbClr val="1F2124"/>
                </a:solidFill>
                <a:latin typeface="Arial"/>
                <a:cs typeface="Arial"/>
              </a:rPr>
              <a:t>bij </a:t>
            </a:r>
            <a:r>
              <a:rPr dirty="0" sz="1450" spc="-55" b="1">
                <a:solidFill>
                  <a:srgbClr val="1F2124"/>
                </a:solidFill>
                <a:latin typeface="Arial"/>
                <a:cs typeface="Arial"/>
              </a:rPr>
              <a:t>sport </a:t>
            </a:r>
            <a:r>
              <a:rPr dirty="0" sz="1450" spc="-30" b="1">
                <a:solidFill>
                  <a:srgbClr val="1F2124"/>
                </a:solidFill>
                <a:latin typeface="Arial"/>
                <a:cs typeface="Arial"/>
              </a:rPr>
              <a:t>en bewegingsactiviteiten  </a:t>
            </a:r>
            <a:r>
              <a:rPr dirty="0" sz="1450" spc="-60" b="1">
                <a:solidFill>
                  <a:srgbClr val="1F2124"/>
                </a:solidFill>
                <a:latin typeface="Arial"/>
                <a:cs typeface="Arial"/>
              </a:rPr>
              <a:t>Compaen</a:t>
            </a:r>
            <a:r>
              <a:rPr dirty="0" sz="1450" spc="50" b="1">
                <a:solidFill>
                  <a:srgbClr val="1F2124"/>
                </a:solidFill>
                <a:latin typeface="Arial"/>
                <a:cs typeface="Arial"/>
              </a:rPr>
              <a:t> </a:t>
            </a:r>
            <a:r>
              <a:rPr dirty="0" sz="1450" spc="-15" b="1">
                <a:solidFill>
                  <a:srgbClr val="1F2124"/>
                </a:solidFill>
                <a:latin typeface="Arial"/>
                <a:cs typeface="Arial"/>
              </a:rPr>
              <a:t>VMBO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8779" y="1775314"/>
            <a:ext cx="0" cy="130175"/>
          </a:xfrm>
          <a:custGeom>
            <a:avLst/>
            <a:gdLst/>
            <a:ahLst/>
            <a:cxnLst/>
            <a:rect l="l" t="t" r="r" b="b"/>
            <a:pathLst>
              <a:path w="0" h="130175">
                <a:moveTo>
                  <a:pt x="0" y="0"/>
                </a:moveTo>
                <a:lnTo>
                  <a:pt x="0" y="130155"/>
                </a:lnTo>
              </a:path>
            </a:pathLst>
          </a:custGeom>
          <a:ln w="6102">
            <a:solidFill>
              <a:srgbClr val="BFD4E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5461" y="1573778"/>
          <a:ext cx="8900160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/>
                <a:gridCol w="1437005"/>
                <a:gridCol w="649605"/>
                <a:gridCol w="1415415"/>
                <a:gridCol w="3081654"/>
                <a:gridCol w="689609"/>
                <a:gridCol w="518795"/>
                <a:gridCol w="530859"/>
              </a:tblGrid>
              <a:tr h="619742">
                <a:tc gridSpan="8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Prnfüc,J: </a:t>
                      </a:r>
                      <a:r>
                        <a:rPr dirty="0" sz="750" spc="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750" spc="-6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é!n</a:t>
                      </a:r>
                      <a:r>
                        <a:rPr dirty="0" sz="750" spc="-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4455" marR="5974715" indent="-5715">
                        <a:lnSpc>
                          <a:spcPts val="1200"/>
                        </a:lnSpc>
                        <a:spcBef>
                          <a:spcPts val="90"/>
                        </a:spcBef>
                      </a:pPr>
                      <a:r>
                        <a:rPr dirty="0" sz="750" spc="-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l&lt;euw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750" spc="35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Ondc,r,steunen </a:t>
                      </a:r>
                      <a:r>
                        <a:rPr dirty="0" sz="850" spc="-2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bii </a:t>
                      </a:r>
                      <a:r>
                        <a:rPr dirty="0" sz="750" spc="-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s1)ort </a:t>
                      </a:r>
                      <a:r>
                        <a:rPr dirty="0" sz="750" spc="-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-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be\'/ </a:t>
                      </a:r>
                      <a:r>
                        <a:rPr dirty="0" sz="750" spc="-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Ggings</a:t>
                      </a:r>
                      <a:r>
                        <a:rPr dirty="0" sz="750" spc="-45">
                          <a:solidFill>
                            <a:srgbClr val="A8C6D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50" spc="-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ctivi </a:t>
                      </a:r>
                      <a:r>
                        <a:rPr dirty="0" sz="750" spc="-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eit </a:t>
                      </a:r>
                      <a:r>
                        <a:rPr dirty="0" sz="750" spc="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50" spc="-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Lc,e,rweg: </a:t>
                      </a:r>
                      <a:r>
                        <a:rPr dirty="0" sz="800" spc="-1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BB/KB/GL </a:t>
                      </a:r>
                      <a:r>
                        <a:rPr dirty="0" sz="750" spc="-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750" spc="25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13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2018-2020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1050" spc="-12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rre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150">
                          <a:solidFill>
                            <a:srgbClr val="3B4F60"/>
                          </a:solidFill>
                          <a:latin typeface="Times New Roman"/>
                          <a:cs typeface="Times New Roman"/>
                        </a:rPr>
                        <a:t>©</a:t>
                      </a:r>
                      <a:r>
                        <a:rPr dirty="0" sz="950" spc="-150">
                          <a:solidFill>
                            <a:srgbClr val="4D647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50" spc="-150">
                          <a:solidFill>
                            <a:srgbClr val="3B4F60"/>
                          </a:solidFill>
                          <a:latin typeface="Times New Roman"/>
                          <a:cs typeface="Times New Roman"/>
                        </a:rPr>
                        <a:t>ir</a:t>
                      </a:r>
                      <a:r>
                        <a:rPr dirty="0" sz="950" spc="-15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dirty="0" sz="950" spc="-150">
                          <a:solidFill>
                            <a:srgbClr val="3B4F60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950" spc="-150">
                          <a:solidFill>
                            <a:srgbClr val="95A7B8"/>
                          </a:solidFill>
                          <a:latin typeface="Times New Roman"/>
                          <a:cs typeface="Times New Roman"/>
                        </a:rPr>
                        <a:t>• </a:t>
                      </a:r>
                      <a:r>
                        <a:rPr dirty="0" sz="950" spc="-1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950" spc="-21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Ua </a:t>
                      </a:r>
                      <a:r>
                        <a:rPr dirty="0" sz="950" spc="-10">
                          <a:solidFill>
                            <a:srgbClr val="3B4F60"/>
                          </a:solidFill>
                          <a:latin typeface="Times New Roman"/>
                          <a:cs typeface="Times New Roman"/>
                        </a:rPr>
                        <a:t>tll$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645" marR="272415" indent="1905">
                        <a:lnSpc>
                          <a:spcPct val="127699"/>
                        </a:lnSpc>
                        <a:spcBef>
                          <a:spcPts val="40"/>
                        </a:spcBef>
                      </a:pPr>
                      <a:r>
                        <a:rPr dirty="0" sz="800" spc="-5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800" spc="-30" b="1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ts val="795"/>
                        </a:lnSpc>
                        <a:spcBef>
                          <a:spcPts val="315"/>
                        </a:spcBef>
                      </a:pPr>
                      <a:r>
                        <a:rPr dirty="0" sz="750" spc="-9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95">
                          <a:solidFill>
                            <a:srgbClr val="95A7B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95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dirty="0" sz="7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2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rr)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444500" algn="l"/>
                        </a:tabLst>
                      </a:pPr>
                      <a:r>
                        <a:rPr dirty="0" sz="700" spc="-8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700" spc="-80">
                          <a:solidFill>
                            <a:srgbClr val="4D6479"/>
                          </a:solidFill>
                          <a:latin typeface="Times New Roman"/>
                          <a:cs typeface="Times New Roman"/>
                        </a:rPr>
                        <a:t>E)J	</a:t>
                      </a:r>
                      <a:r>
                        <a:rPr dirty="0" sz="700" spc="-45">
                          <a:solidFill>
                            <a:srgbClr val="3B4F60"/>
                          </a:solidFill>
                          <a:latin typeface="Times New Roman"/>
                          <a:cs typeface="Times New Roman"/>
                        </a:rPr>
                        <a:t>!ffl'il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-1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-11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50" spc="-110">
                          <a:solidFill>
                            <a:srgbClr val="708287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850" spc="-1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50" spc="-110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i,</a:t>
                      </a:r>
                      <a:r>
                        <a:rPr dirty="0" sz="850" spc="-110">
                          <a:solidFill>
                            <a:srgbClr val="8595B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50" spc="-11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u;e!i </a:t>
                      </a:r>
                      <a:r>
                        <a:rPr dirty="0" sz="850" spc="-4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ree</a:t>
                      </a:r>
                      <a:r>
                        <a:rPr dirty="0" sz="850" spc="-40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-85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850" spc="-20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ifi</a:t>
                      </a:r>
                      <a:r>
                        <a:rPr dirty="0" sz="850" spc="-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7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Wl</a:t>
                      </a:r>
                      <a:r>
                        <a:rPr dirty="0" sz="800" spc="-75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el}bo:g;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-7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lrlerk&lt;111s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77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4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J/</a:t>
                      </a:r>
                      <a:r>
                        <a:rPr dirty="0" sz="800" spc="2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-1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-5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50" spc="10">
                          <a:solidFill>
                            <a:srgbClr val="4D647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70">
                          <a:solidFill>
                            <a:srgbClr val="3B4F6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50" spc="-15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40" b="1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-duur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3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720"/>
                        </a:lnSpc>
                        <a:spcBef>
                          <a:spcPts val="259"/>
                        </a:spcBef>
                      </a:pPr>
                      <a:r>
                        <a:rPr dirty="0" sz="750" spc="-5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IJB/KB/GL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row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0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1/2/3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K/ZW/11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2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SOl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Regelende </a:t>
                      </a:r>
                      <a:r>
                        <a:rPr dirty="0" sz="750" spc="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taken uitvoeren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00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3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800" spc="-3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750" spc="3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3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K/ </a:t>
                      </a:r>
                      <a:r>
                        <a:rPr dirty="0" sz="800" spc="-1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ZW/</a:t>
                      </a:r>
                      <a:r>
                        <a:rPr dirty="0" sz="800" spc="-15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5">
                          <a:solidFill>
                            <a:srgbClr val="4F4F4F"/>
                          </a:solidFill>
                          <a:latin typeface="Times New Roman"/>
                          <a:cs typeface="Times New Roman"/>
                        </a:rPr>
                        <a:t>11.1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S02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3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750" spc="-1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aktijkopd</a:t>
                      </a:r>
                      <a:r>
                        <a:rPr dirty="0" sz="750" spc="17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Informatie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verzamelen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750" spc="-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sp</a:t>
                      </a:r>
                      <a:r>
                        <a:rPr dirty="0" sz="750" spc="-45">
                          <a:solidFill>
                            <a:srgbClr val="8E8E8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ort </a:t>
                      </a:r>
                      <a:r>
                        <a:rPr dirty="0" sz="750" spc="-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5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regio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4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800" spc="-6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750" spc="4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8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K/ZW/11.2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2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S03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1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750" spc="2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jkopdracht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Voor</a:t>
                      </a: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750" spc="-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groep</a:t>
                      </a:r>
                      <a:r>
                        <a:rPr dirty="0" sz="750" spc="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750" spc="-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sportevenement</a:t>
                      </a:r>
                      <a:r>
                        <a:rPr dirty="0" sz="7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44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40">
                          <a:solidFill>
                            <a:srgbClr val="4F4F4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800" spc="4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800" spc="-8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4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7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K/ZW/11.3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3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S04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5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750" spc="1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akt</a:t>
                      </a:r>
                      <a:r>
                        <a:rPr dirty="0" sz="750" spc="-16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jkopdracht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750" spc="1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2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750" spc="-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sportonderdeel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800" spc="-1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4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4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K/ </a:t>
                      </a:r>
                      <a:r>
                        <a:rPr dirty="0" sz="800" spc="-7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ZW/ </a:t>
                      </a:r>
                      <a:r>
                        <a:rPr dirty="0" sz="800" spc="1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800" spc="15">
                          <a:solidFill>
                            <a:srgbClr val="4F4F4F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z="800" spc="-90">
                          <a:solidFill>
                            <a:srgbClr val="4F4F4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SOS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5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750" spc="1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akt</a:t>
                      </a:r>
                      <a:r>
                        <a:rPr dirty="0" sz="750" spc="-14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jkopdracht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Omgaan met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5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voorkomen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4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blessures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800" spc="-35">
                          <a:solidFill>
                            <a:srgbClr val="3436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4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uur.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K/ZW/11.5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506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5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750" spc="1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akti</a:t>
                      </a:r>
                      <a:r>
                        <a:rPr dirty="0" sz="750" spc="-85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3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kopdracht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Assisteren bij </a:t>
                      </a: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bewegen en</a:t>
                      </a:r>
                      <a:r>
                        <a:rPr dirty="0" sz="750" spc="15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gezondheidsprogramma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4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8 </a:t>
                      </a:r>
                      <a:r>
                        <a:rPr dirty="0" sz="750" spc="-1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750" spc="-60">
                          <a:solidFill>
                            <a:srgbClr val="3436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gridSpan="8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750" spc="15">
                          <a:solidFill>
                            <a:srgbClr val="CD2F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35">
                          <a:solidFill>
                            <a:srgbClr val="CD2F26"/>
                          </a:solidFill>
                          <a:latin typeface="Times New Roman"/>
                          <a:cs typeface="Times New Roman"/>
                        </a:rPr>
                        <a:t>SE= </a:t>
                      </a:r>
                      <a:r>
                        <a:rPr dirty="0" sz="1100" spc="-40">
                          <a:solidFill>
                            <a:srgbClr val="CD2F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40">
                          <a:solidFill>
                            <a:srgbClr val="CD2F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CD2F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CD2F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15">
                          <a:solidFill>
                            <a:srgbClr val="CD2F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165">
                          <a:solidFill>
                            <a:srgbClr val="CD2F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5">
                          <a:solidFill>
                            <a:srgbClr val="CD2F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5820">
                <a:tc gridSpan="4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Jill</a:t>
                      </a:r>
                      <a:r>
                        <a:rPr dirty="0" sz="750" spc="-7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Hesse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2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werkgroep </a:t>
                      </a:r>
                      <a:r>
                        <a:rPr dirty="0" sz="750" spc="4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750" spc="10">
                          <a:solidFill>
                            <a:srgbClr val="1F21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4"/>
                          </a:solidFill>
                          <a:latin typeface="Times New Roman"/>
                          <a:cs typeface="Times New Roman"/>
                        </a:rPr>
                        <a:t>26°9-2018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4616" y="1399762"/>
          <a:ext cx="9446260" cy="3086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1614170"/>
                <a:gridCol w="659130"/>
                <a:gridCol w="1693545"/>
                <a:gridCol w="3143250"/>
                <a:gridCol w="271779"/>
                <a:gridCol w="268604"/>
                <a:gridCol w="534034"/>
                <a:gridCol w="625475"/>
              </a:tblGrid>
              <a:tr h="286974">
                <a:tc gridSpan="9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60"/>
                        </a:spcBef>
                        <a:tabLst>
                          <a:tab pos="4563745" algn="l"/>
                        </a:tabLst>
                      </a:pPr>
                      <a:r>
                        <a:rPr dirty="0" baseline="3703" sz="1125" spc="37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baseline="3703" sz="1125" spc="37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rw </a:t>
                      </a:r>
                      <a:r>
                        <a:rPr dirty="0" baseline="3703" sz="1125" spc="1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eg: </a:t>
                      </a:r>
                      <a:r>
                        <a:rPr dirty="0" baseline="3703" sz="1125" spc="-52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BB}    </a:t>
                      </a:r>
                      <a:r>
                        <a:rPr dirty="0" baseline="3703" sz="1125" spc="-157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    </a:t>
                      </a:r>
                      <a:r>
                        <a:rPr dirty="0" baseline="3703" sz="1125" spc="-104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Sühooljn     </a:t>
                      </a:r>
                      <a:r>
                        <a:rPr dirty="0" baseline="3703" sz="1125" spc="-1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baseline="3703" sz="1125" spc="-89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-7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baseline="3703" sz="1125" spc="67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" sz="1125" spc="-1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2018-2@20	</a:t>
                      </a:r>
                      <a:r>
                        <a:rPr dirty="0" sz="700" spc="-30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50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Ke</a:t>
                      </a:r>
                      <a:r>
                        <a:rPr dirty="0" sz="80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800" spc="-1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z </a:t>
                      </a:r>
                      <a:r>
                        <a:rPr dirty="0" sz="800" spc="-11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e?va</a:t>
                      </a:r>
                      <a:r>
                        <a:rPr dirty="0" sz="800" spc="-110">
                          <a:solidFill>
                            <a:srgbClr val="9CB5C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1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800" spc="-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750" spc="1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1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50" spc="-17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75">
                          <a:solidFill>
                            <a:srgbClr val="7B90A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7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mi </a:t>
                      </a:r>
                      <a:r>
                        <a:rPr dirty="0" sz="75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50" spc="-3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3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30">
                          <a:solidFill>
                            <a:srgbClr val="4D648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3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50" spc="-3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r; </a:t>
                      </a:r>
                      <a:r>
                        <a:rPr dirty="0" sz="800" spc="-5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5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0">
                          <a:solidFill>
                            <a:srgbClr val="9CB5C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0">
                          <a:solidFill>
                            <a:srgbClr val="2D3D57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-30">
                          <a:solidFill>
                            <a:srgbClr val="2D3D57"/>
                          </a:solidFill>
                          <a:latin typeface="Arial"/>
                          <a:cs typeface="Arial"/>
                        </a:rPr>
                        <a:t>lllft </a:t>
                      </a:r>
                      <a:r>
                        <a:rPr dirty="0" sz="800" spc="-65">
                          <a:solidFill>
                            <a:srgbClr val="2D3D57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65">
                          <a:solidFill>
                            <a:srgbClr val="9CB5C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6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nli </a:t>
                      </a:r>
                      <a:r>
                        <a:rPr dirty="0" sz="800" spc="-5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jk </a:t>
                      </a:r>
                      <a:r>
                        <a:rPr dirty="0" sz="800" spc="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4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er </a:t>
                      </a:r>
                      <a:r>
                        <a:rPr dirty="0" sz="75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ze</a:t>
                      </a: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750" spc="-3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gir;i</a:t>
                      </a:r>
                      <a:r>
                        <a:rPr dirty="0" sz="750" spc="-3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i;: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lt</a:t>
                      </a:r>
                      <a:r>
                        <a:rPr dirty="0" sz="750" spc="-8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aa</a:t>
                      </a:r>
                      <a:r>
                        <a:rPr dirty="0" sz="750" spc="-2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kl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-2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li@ets</a:t>
                      </a:r>
                      <a:r>
                        <a:rPr dirty="0" sz="800" spc="-4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eB</a:t>
                      </a:r>
                      <a:r>
                        <a:rPr dirty="0" sz="800" spc="-105">
                          <a:solidFill>
                            <a:srgbClr val="9CB5C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0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00" spc="-25">
                          <a:solidFill>
                            <a:srgbClr val="1D2B3F"/>
                          </a:solidFill>
                          <a:latin typeface="Times New Roman"/>
                          <a:cs typeface="Times New Roman"/>
                        </a:rPr>
                        <a:t>{mag</a:t>
                      </a:r>
                      <a:r>
                        <a:rPr dirty="0" sz="900" spc="-25">
                          <a:solidFill>
                            <a:srgbClr val="424444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900" spc="-165">
                          <a:solidFill>
                            <a:srgbClr val="42444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5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900" spc="25">
                          <a:solidFill>
                            <a:srgbClr val="2D3D57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160">
                          <a:solidFill>
                            <a:srgbClr val="2D3D5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320">
                          <a:solidFill>
                            <a:srgbClr val="2D3D57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900" spc="-320">
                          <a:solidFill>
                            <a:srgbClr val="2D3D57"/>
                          </a:solidFill>
                          <a:latin typeface="Arial"/>
                          <a:cs typeface="Arial"/>
                        </a:rPr>
                        <a:t>►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600" spc="-40" b="1">
                          <a:solidFill>
                            <a:srgbClr val="1D2B3F"/>
                          </a:solidFill>
                          <a:latin typeface="Times New Roman"/>
                          <a:cs typeface="Times New Roman"/>
                        </a:rPr>
                        <a:t>Î</a:t>
                      </a:r>
                      <a:r>
                        <a:rPr dirty="0" sz="600" spc="60" b="1">
                          <a:solidFill>
                            <a:srgbClr val="1D2B3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00" spc="25" b="1">
                          <a:solidFill>
                            <a:srgbClr val="1D2B3F"/>
                          </a:solidFill>
                          <a:latin typeface="Times New Roman"/>
                          <a:cs typeface="Times New Roman"/>
                        </a:rPr>
                        <a:t>î,}Q</a:t>
                      </a:r>
                      <a:r>
                        <a:rPr dirty="0" sz="600" spc="25" b="1">
                          <a:solidFill>
                            <a:srgbClr val="3D506B"/>
                          </a:solidFill>
                          <a:latin typeface="Times New Roman"/>
                          <a:cs typeface="Times New Roman"/>
                        </a:rPr>
                        <a:t>S,\78ffli}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6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lnh</a:t>
                      </a:r>
                      <a:r>
                        <a:rPr dirty="0" sz="750" spc="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6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50" spc="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6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9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le&lt;2r</a:t>
                      </a:r>
                      <a:r>
                        <a:rPr dirty="0" sz="750" spc="-7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750" spc="3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8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-4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20" b="1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2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-2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25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killêlS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145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  </a:t>
                      </a:r>
                      <a:r>
                        <a:rPr dirty="0" sz="800" spc="-65" i="1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800" spc="-75" i="1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5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Tlj</a:t>
                      </a:r>
                      <a:r>
                        <a:rPr dirty="0" sz="750" spc="-14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60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jlil</a:t>
                      </a:r>
                      <a:r>
                        <a:rPr dirty="0" sz="750" spc="-60">
                          <a:solidFill>
                            <a:srgbClr val="3D506B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850" spc="-55" b="1">
                          <a:solidFill>
                            <a:srgbClr val="2D3D57"/>
                          </a:solidFill>
                          <a:latin typeface="Arial"/>
                          <a:cs typeface="Arial"/>
                        </a:rPr>
                        <a:t>-l!l</a:t>
                      </a:r>
                      <a:r>
                        <a:rPr dirty="0" sz="850" spc="-5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uu</a:t>
                      </a:r>
                      <a:r>
                        <a:rPr dirty="0" sz="850" spc="-55" b="1">
                          <a:solidFill>
                            <a:srgbClr val="1D2B3F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3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25"/>
                        </a:lnSpc>
                      </a:pPr>
                      <a:r>
                        <a:rPr dirty="0" sz="950" spc="-85" b="1">
                          <a:solidFill>
                            <a:srgbClr val="212123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r>
                        <a:rPr dirty="0" sz="950" spc="-85" b="1">
                          <a:solidFill>
                            <a:srgbClr val="1D2B3F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25"/>
                        </a:lnSpc>
                      </a:pPr>
                      <a:r>
                        <a:rPr dirty="0" sz="950" spc="-105" b="1">
                          <a:solidFill>
                            <a:srgbClr val="212123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rowSpan="6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-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/1.1/1.2/1.3/1.4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7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UV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18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33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UV Blok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Kennismaken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uiterlijke</a:t>
                      </a:r>
                      <a:r>
                        <a:rPr dirty="0" sz="75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verzorging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5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P/ZW/1.4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7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handbehandeling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750" spc="-1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33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P/ZW/1.2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0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6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Haren </a:t>
                      </a:r>
                      <a:r>
                        <a:rPr dirty="0" sz="750" spc="1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wassen en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verzorgend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750" spc="114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aanbrengen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65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750" spc="5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20370" indent="-3810">
                        <a:lnSpc>
                          <a:spcPct val="120200"/>
                        </a:lnSpc>
                        <a:spcBef>
                          <a:spcPts val="30"/>
                        </a:spcBef>
                      </a:pP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Klant</a:t>
                      </a:r>
                      <a:r>
                        <a:rPr dirty="0" sz="750" spc="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ontvangen,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gezichtsreiniging</a:t>
                      </a:r>
                      <a:r>
                        <a:rPr dirty="0" sz="750" spc="-8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750" spc="-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make-up 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aanbrengen, </a:t>
                      </a:r>
                      <a:r>
                        <a:rPr dirty="0" sz="750" spc="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afscheid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nemen van de</a:t>
                      </a:r>
                      <a:r>
                        <a:rPr dirty="0" sz="75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klant.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5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75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21">
                <a:tc gridSpan="9">
                  <a:txBody>
                    <a:bodyPr/>
                    <a:lstStyle/>
                    <a:p>
                      <a:pPr marL="67945" marR="7202170">
                        <a:lnSpc>
                          <a:spcPts val="1080"/>
                        </a:lnSpc>
                        <a:spcBef>
                          <a:spcPts val="95"/>
                        </a:spcBef>
                      </a:pP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75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25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-5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15" b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0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13  Cijfer </a:t>
                      </a:r>
                      <a:r>
                        <a:rPr dirty="0" sz="750" spc="-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750" spc="-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15" i="1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20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-145">
                          <a:solidFill>
                            <a:srgbClr val="2121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2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4510">
                <a:tc gridSpan="4">
                  <a:txBody>
                    <a:bodyPr/>
                    <a:lstStyle/>
                    <a:p>
                      <a:pPr marL="75565" marR="2719705" indent="-7620">
                        <a:lnSpc>
                          <a:spcPct val="122900"/>
                        </a:lnSpc>
                        <a:spcBef>
                          <a:spcPts val="5"/>
                        </a:spcBef>
                      </a:pP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4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Irene </a:t>
                      </a:r>
                      <a:r>
                        <a:rPr dirty="0" sz="750" spc="5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750" spc="1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50" spc="4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750" spc="3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60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1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04007" y="912588"/>
            <a:ext cx="451548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25" b="1">
                <a:solidFill>
                  <a:srgbClr val="212123"/>
                </a:solidFill>
                <a:latin typeface="Arial"/>
                <a:cs typeface="Arial"/>
              </a:rPr>
              <a:t>Jaar </a:t>
            </a:r>
            <a:r>
              <a:rPr dirty="0" sz="1150" spc="-20" b="1">
                <a:solidFill>
                  <a:srgbClr val="212123"/>
                </a:solidFill>
                <a:latin typeface="Arial"/>
                <a:cs typeface="Arial"/>
              </a:rPr>
              <a:t>3 </a:t>
            </a:r>
            <a:r>
              <a:rPr dirty="0" sz="1150" spc="55" b="1">
                <a:solidFill>
                  <a:srgbClr val="212123"/>
                </a:solidFill>
                <a:latin typeface="Arial"/>
                <a:cs typeface="Arial"/>
              </a:rPr>
              <a:t>en 4 </a:t>
            </a:r>
            <a:r>
              <a:rPr dirty="0" sz="1150" spc="20" b="1">
                <a:solidFill>
                  <a:srgbClr val="212123"/>
                </a:solidFill>
                <a:latin typeface="Arial"/>
                <a:cs typeface="Arial"/>
              </a:rPr>
              <a:t>Plan voor </a:t>
            </a:r>
            <a:r>
              <a:rPr dirty="0" sz="1150" spc="25" b="1">
                <a:solidFill>
                  <a:srgbClr val="212123"/>
                </a:solidFill>
                <a:latin typeface="Arial"/>
                <a:cs typeface="Arial"/>
              </a:rPr>
              <a:t>Toetsing </a:t>
            </a:r>
            <a:r>
              <a:rPr dirty="0" sz="1150" spc="55" b="1">
                <a:solidFill>
                  <a:srgbClr val="212123"/>
                </a:solidFill>
                <a:latin typeface="Arial"/>
                <a:cs typeface="Arial"/>
              </a:rPr>
              <a:t>en </a:t>
            </a:r>
            <a:r>
              <a:rPr dirty="0" sz="1150" spc="10" b="1">
                <a:solidFill>
                  <a:srgbClr val="212123"/>
                </a:solidFill>
                <a:latin typeface="Arial"/>
                <a:cs typeface="Arial"/>
              </a:rPr>
              <a:t>Afsluiting </a:t>
            </a:r>
            <a:r>
              <a:rPr dirty="0" sz="1150" spc="15" b="1">
                <a:solidFill>
                  <a:srgbClr val="212123"/>
                </a:solidFill>
                <a:latin typeface="Arial"/>
                <a:cs typeface="Arial"/>
              </a:rPr>
              <a:t>BB/KB</a:t>
            </a:r>
            <a:r>
              <a:rPr dirty="0" sz="1150" spc="30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150" spc="50" b="1">
                <a:solidFill>
                  <a:srgbClr val="212123"/>
                </a:solidFill>
                <a:latin typeface="Arial"/>
                <a:cs typeface="Arial"/>
              </a:rPr>
              <a:t>2018-2019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2020" y="915641"/>
            <a:ext cx="32245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 b="1">
                <a:solidFill>
                  <a:srgbClr val="212123"/>
                </a:solidFill>
                <a:latin typeface="Arial"/>
                <a:cs typeface="Arial"/>
              </a:rPr>
              <a:t>Vrije keuzevakken </a:t>
            </a:r>
            <a:r>
              <a:rPr dirty="0" sz="1150" spc="30" b="1">
                <a:solidFill>
                  <a:srgbClr val="212123"/>
                </a:solidFill>
                <a:latin typeface="Arial"/>
                <a:cs typeface="Arial"/>
              </a:rPr>
              <a:t>(profiel: </a:t>
            </a:r>
            <a:r>
              <a:rPr dirty="0" sz="1150" spc="5" b="1">
                <a:solidFill>
                  <a:srgbClr val="212123"/>
                </a:solidFill>
                <a:latin typeface="Arial"/>
                <a:cs typeface="Arial"/>
              </a:rPr>
              <a:t>Zorg </a:t>
            </a:r>
            <a:r>
              <a:rPr dirty="0" sz="1150" spc="55" b="1">
                <a:solidFill>
                  <a:srgbClr val="212123"/>
                </a:solidFill>
                <a:latin typeface="Arial"/>
                <a:cs typeface="Arial"/>
              </a:rPr>
              <a:t>en</a:t>
            </a:r>
            <a:r>
              <a:rPr dirty="0" sz="1150" spc="100" b="1">
                <a:solidFill>
                  <a:srgbClr val="212123"/>
                </a:solidFill>
                <a:latin typeface="Arial"/>
                <a:cs typeface="Arial"/>
              </a:rPr>
              <a:t> </a:t>
            </a:r>
            <a:r>
              <a:rPr dirty="0" sz="1150" spc="30" b="1">
                <a:solidFill>
                  <a:srgbClr val="212123"/>
                </a:solidFill>
                <a:latin typeface="Arial"/>
                <a:cs typeface="Arial"/>
              </a:rPr>
              <a:t>Welzijn)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050290"/>
          </a:xfrm>
          <a:custGeom>
            <a:avLst/>
            <a:gdLst/>
            <a:ahLst/>
            <a:cxnLst/>
            <a:rect l="l" t="t" r="r" b="b"/>
            <a:pathLst>
              <a:path w="0" h="1050290">
                <a:moveTo>
                  <a:pt x="0" y="1050203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8697" y="902136"/>
          <a:ext cx="9455150" cy="3032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1614170"/>
                <a:gridCol w="652780"/>
                <a:gridCol w="1693545"/>
                <a:gridCol w="3145790"/>
                <a:gridCol w="267970"/>
                <a:gridCol w="267970"/>
                <a:gridCol w="527050"/>
                <a:gridCol w="630554"/>
              </a:tblGrid>
              <a:tr h="286974">
                <a:tc gridSpan="4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 </a:t>
                      </a: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5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eg: </a:t>
                      </a:r>
                      <a:r>
                        <a:rPr dirty="0" sz="750" spc="-9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11,63/KB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h0oljaar </a:t>
                      </a:r>
                      <a:r>
                        <a:rPr dirty="0" sz="750" spc="-2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 </a:t>
                      </a:r>
                      <a:r>
                        <a:rPr dirty="0" sz="750" spc="-2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750" spc="-11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Keuze </a:t>
                      </a:r>
                      <a:r>
                        <a:rPr dirty="0" sz="750" spc="-8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vn</a:t>
                      </a:r>
                      <a:r>
                        <a:rPr dirty="0" sz="750" spc="-8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Jr. </a:t>
                      </a:r>
                      <a:r>
                        <a:rPr dirty="0" sz="750" spc="-2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2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80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10">
                          <a:solidFill>
                            <a:srgbClr val="080F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rnrn </a:t>
                      </a:r>
                      <a:r>
                        <a:rPr dirty="0" sz="750" spc="-125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50" spc="-125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rn </a:t>
                      </a:r>
                      <a:r>
                        <a:rPr dirty="0" sz="750" spc="-10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ongevallen </a:t>
                      </a:r>
                      <a:r>
                        <a:rPr dirty="0" sz="650" spc="-4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E:fl</a:t>
                      </a:r>
                      <a:r>
                        <a:rPr dirty="0" sz="650" spc="-3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HBO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Oeelt</a:t>
                      </a:r>
                      <a:r>
                        <a:rPr dirty="0" sz="750" spc="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95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95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9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900" spc="-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0et</a:t>
                      </a:r>
                      <a:r>
                        <a:rPr dirty="0" sz="900" spc="-5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900" spc="-150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900" spc="5">
                          <a:solidFill>
                            <a:srgbClr val="2A384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900" spc="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ode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50" spc="-195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95">
                          <a:solidFill>
                            <a:srgbClr val="8EA8C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95">
                          <a:solidFill>
                            <a:srgbClr val="080F3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9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1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gi</a:t>
                      </a:r>
                      <a:r>
                        <a:rPr dirty="0" sz="750" spc="-1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1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25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75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95" b="1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ltGS11Wmtm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70">
                          <a:solidFill>
                            <a:srgbClr val="0E181A"/>
                          </a:solidFill>
                          <a:latin typeface="Arial"/>
                          <a:cs typeface="Arial"/>
                        </a:rPr>
                        <a:t>lnhou </a:t>
                      </a:r>
                      <a:r>
                        <a:rPr dirty="0" sz="750" spc="-60">
                          <a:solidFill>
                            <a:srgbClr val="0E181A"/>
                          </a:solidFill>
                          <a:latin typeface="Arial"/>
                          <a:cs typeface="Arial"/>
                        </a:rPr>
                        <a:t>d/ </a:t>
                      </a:r>
                      <a:r>
                        <a:rPr dirty="0" sz="750" spc="-30">
                          <a:solidFill>
                            <a:srgbClr val="0E18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750" spc="10">
                          <a:solidFill>
                            <a:srgbClr val="0E181A"/>
                          </a:solidFill>
                          <a:latin typeface="Arial"/>
                          <a:cs typeface="Arial"/>
                        </a:rPr>
                        <a:t>eerst</a:t>
                      </a:r>
                      <a:r>
                        <a:rPr dirty="0" sz="750" spc="-185">
                          <a:solidFill>
                            <a:srgbClr val="0E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4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ts val="1015"/>
                        </a:lnSpc>
                        <a:spcBef>
                          <a:spcPts val="135"/>
                        </a:spcBef>
                      </a:pPr>
                      <a:r>
                        <a:rPr dirty="0" sz="850" spc="-13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dirty="0" sz="850" spc="-130">
                          <a:solidFill>
                            <a:srgbClr val="2A384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850" spc="-13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50" spc="-130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111</a:t>
                      </a:r>
                      <a:r>
                        <a:rPr dirty="0" sz="850" spc="-130">
                          <a:solidFill>
                            <a:srgbClr val="2A384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-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Herkan</a:t>
                      </a:r>
                      <a:r>
                        <a:rPr dirty="0" sz="800" spc="-25" b="1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85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,l,J</a:t>
                      </a:r>
                      <a:r>
                        <a:rPr dirty="0" sz="900" spc="-8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35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dirty="0" sz="800" spc="-3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ijcl</a:t>
                      </a:r>
                      <a:r>
                        <a:rPr dirty="0" sz="800" spc="-35">
                          <a:solidFill>
                            <a:srgbClr val="3F5269"/>
                          </a:solidFill>
                          <a:latin typeface="Times New Roman"/>
                          <a:cs typeface="Times New Roman"/>
                        </a:rPr>
                        <a:t>(,,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1140" indent="-43815">
                        <a:lnSpc>
                          <a:spcPct val="100000"/>
                        </a:lnSpc>
                        <a:spcBef>
                          <a:spcPts val="295"/>
                        </a:spcBef>
                        <a:buClr>
                          <a:srgbClr val="2A384F"/>
                        </a:buClr>
                        <a:buChar char="·"/>
                        <a:tabLst>
                          <a:tab pos="231775" algn="l"/>
                        </a:tabLst>
                      </a:pPr>
                      <a:r>
                        <a:rPr dirty="0" sz="70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700" spc="-2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00" spc="-20">
                          <a:solidFill>
                            <a:srgbClr val="3F5269"/>
                          </a:solidFill>
                          <a:latin typeface="Arial"/>
                          <a:cs typeface="Arial"/>
                        </a:rPr>
                        <a:t>l!IT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890"/>
                        </a:lnSpc>
                        <a:spcBef>
                          <a:spcPts val="235"/>
                        </a:spcBef>
                      </a:pPr>
                      <a:r>
                        <a:rPr dirty="0" sz="750" spc="2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9B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>
                          <a:solidFill>
                            <a:srgbClr val="2A384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rowSpan="6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-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P/ZW/12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EHBO 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1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6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EHBO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2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-1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75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EHBO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750" spc="9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P/ZW/12.1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risicopreventie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75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P/ZW/12.3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1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8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acute situaties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handelen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stappenplan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</a:t>
                      </a:r>
                      <a:r>
                        <a:rPr dirty="0" sz="750" spc="-1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42424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P/ZW/13.5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93980" indent="-3810">
                        <a:lnSpc>
                          <a:spcPct val="122900"/>
                        </a:lnSpc>
                        <a:spcBef>
                          <a:spcPts val="30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</a:t>
                      </a: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de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ongevalssituatie</a:t>
                      </a:r>
                      <a:r>
                        <a:rPr dirty="0" sz="75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verschijnselen</a:t>
                      </a: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letsels 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herkennen en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vaststellen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noodzakelijke </a:t>
                      </a:r>
                      <a:r>
                        <a:rPr dirty="0" sz="75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basis- 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handelingen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5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dirty="0" sz="75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Eerste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Hulp</a:t>
                      </a:r>
                      <a:r>
                        <a:rPr dirty="0" sz="750" spc="6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B).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min.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21">
                <a:tc gridSpan="9">
                  <a:txBody>
                    <a:bodyPr/>
                    <a:lstStyle/>
                    <a:p>
                      <a:pPr marL="71120">
                        <a:lnSpc>
                          <a:spcPts val="1050"/>
                        </a:lnSpc>
                      </a:pP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750" spc="-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SE=   </a:t>
                      </a:r>
                      <a:r>
                        <a:rPr dirty="0" sz="1100" spc="-4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4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20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1085"/>
                        </a:lnSpc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750" spc="-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SE=   </a:t>
                      </a:r>
                      <a:r>
                        <a:rPr dirty="0" sz="1100" spc="-4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75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100" spc="-40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155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6974">
                <a:tc gridSpan="4">
                  <a:txBody>
                    <a:bodyPr/>
                    <a:lstStyle/>
                    <a:p>
                      <a:pPr marL="75565" marR="2721610" indent="-1270">
                        <a:lnSpc>
                          <a:spcPts val="1130"/>
                        </a:lnSpc>
                        <a:spcBef>
                          <a:spcPts val="30"/>
                        </a:spcBef>
                      </a:pP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Opsteller: Irene </a:t>
                      </a:r>
                      <a:r>
                        <a:rPr dirty="0" sz="750" spc="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Meeuwsen  </a:t>
                      </a:r>
                      <a:r>
                        <a:rPr dirty="0" sz="75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50" spc="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75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jul</a:t>
                      </a:r>
                      <a:r>
                        <a:rPr dirty="0" sz="750" spc="30">
                          <a:solidFill>
                            <a:srgbClr val="42424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10">
                          <a:solidFill>
                            <a:srgbClr val="4242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221740"/>
          </a:xfrm>
          <a:custGeom>
            <a:avLst/>
            <a:gdLst/>
            <a:ahLst/>
            <a:cxnLst/>
            <a:rect l="l" t="t" r="r" b="b"/>
            <a:pathLst>
              <a:path w="0" h="1221740">
                <a:moveTo>
                  <a:pt x="0" y="122116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7337" y="1543249"/>
          <a:ext cx="9427845" cy="468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885"/>
                <a:gridCol w="902969"/>
                <a:gridCol w="720090"/>
                <a:gridCol w="1461770"/>
                <a:gridCol w="3396615"/>
                <a:gridCol w="720725"/>
                <a:gridCol w="711834"/>
                <a:gridCol w="897890"/>
              </a:tblGrid>
              <a:tr h="467096">
                <a:tc gridSpan="8">
                  <a:txBody>
                    <a:bodyPr/>
                    <a:lstStyle/>
                    <a:p>
                      <a:pPr marL="66675" marR="7987030" indent="3175">
                        <a:lnSpc>
                          <a:spcPct val="104400"/>
                        </a:lnSpc>
                        <a:spcBef>
                          <a:spcPts val="80"/>
                        </a:spcBef>
                      </a:pPr>
                      <a:r>
                        <a:rPr dirty="0" sz="950" spc="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Nederlands  Leerweg: </a:t>
                      </a:r>
                      <a:r>
                        <a:rPr dirty="0" sz="950" spc="3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950" spc="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950" spc="20" b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50" b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6689">
                <a:tc>
                  <a:txBody>
                    <a:bodyPr/>
                    <a:lstStyle/>
                    <a:p>
                      <a:pPr marL="67945" marR="109220" indent="-1270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354965" indent="2540">
                        <a:lnSpc>
                          <a:spcPct val="1054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Examen  Eenheid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(z</a:t>
                      </a:r>
                      <a:r>
                        <a:rPr dirty="0" sz="80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Syllabus)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76530" indent="317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0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z="800" spc="-7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ste</a:t>
                      </a:r>
                      <a:r>
                        <a:rPr dirty="0" sz="800" spc="-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 marR="115570" indent="-14097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80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1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minu</a:t>
                      </a: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120" marR="97155" indent="-4445">
                        <a:lnSpc>
                          <a:spcPct val="105400"/>
                        </a:lnSpc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NE/K/1/2/3/6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Leesvaardigheid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NE/K/2/3/7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Schrijfvaardigheid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040"/>
                        </a:lnSpc>
                        <a:spcBef>
                          <a:spcPts val="35"/>
                        </a:spcBef>
                      </a:pP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Zakelijke brief 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1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e-mail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NE/K/1/2/3/5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Fictie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Kort</a:t>
                      </a:r>
                      <a:r>
                        <a:rPr dirty="0" sz="950" spc="4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verhaal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120" marR="92710" indent="-4445">
                        <a:lnSpc>
                          <a:spcPct val="105400"/>
                        </a:lnSpc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NE/K/2/3/4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Kijk-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luistertoets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Cito-toets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609">
                <a:tc rowSpan="2">
                  <a:txBody>
                    <a:bodyPr/>
                    <a:lstStyle/>
                    <a:p>
                      <a:pPr marL="71120" marR="114300" indent="-1270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Tussen 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NE/K/1/2/3/5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Mondeling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1040"/>
                        </a:lnSpc>
                        <a:spcBef>
                          <a:spcPts val="15"/>
                        </a:spcBef>
                      </a:pPr>
                      <a:r>
                        <a:rPr dirty="0" sz="950" spc="3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3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3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50" spc="3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(qecombineerd met </a:t>
                      </a:r>
                      <a:r>
                        <a:rPr dirty="0" sz="950" spc="4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LOB) 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2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2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h.v</a:t>
                      </a:r>
                      <a:r>
                        <a:rPr dirty="0" sz="950" spc="20" i="1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40" i="1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Prezi/PP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NE/K/1/2/3/7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Leesvaardigheid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 marR="93980" indent="-4445">
                        <a:lnSpc>
                          <a:spcPct val="105400"/>
                        </a:lnSpc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NE/K/2/3/7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Schrijfvaardigheid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brief, </a:t>
                      </a:r>
                      <a:r>
                        <a:rPr dirty="0" sz="950" spc="1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e-mail</a:t>
                      </a:r>
                      <a:r>
                        <a:rPr dirty="0" sz="950" spc="15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35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artikel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085">
                <a:tc rowSpan="2">
                  <a:txBody>
                    <a:bodyPr/>
                    <a:lstStyle/>
                    <a:p>
                      <a:pPr marL="74295" marR="114300" indent="-444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Tussen 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NE/K/3/8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Leesvaard</a:t>
                      </a:r>
                      <a:r>
                        <a:rPr dirty="0" sz="950" spc="-17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994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969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NE/K/1/2/3/5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Fictie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1040"/>
                        </a:lnSpc>
                        <a:spcBef>
                          <a:spcPts val="15"/>
                        </a:spcBef>
                      </a:pP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boekv</a:t>
                      </a:r>
                      <a:r>
                        <a:rPr dirty="0" sz="950" spc="2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rfilm</a:t>
                      </a:r>
                      <a:r>
                        <a:rPr dirty="0" sz="950" spc="20" i="1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 i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1019"/>
                        </a:lnSpc>
                        <a:spcBef>
                          <a:spcPts val="10"/>
                        </a:spcBef>
                      </a:pP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(excl.</a:t>
                      </a:r>
                      <a:r>
                        <a:rPr dirty="0" sz="9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film)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gridSpan="8">
                  <a:txBody>
                    <a:bodyPr/>
                    <a:lstStyle/>
                    <a:p>
                      <a:pPr marL="76200">
                        <a:lnSpc>
                          <a:spcPts val="994"/>
                        </a:lnSpc>
                        <a:spcBef>
                          <a:spcPts val="25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ijf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800" spc="-20">
                          <a:solidFill>
                            <a:srgbClr val="343434"/>
                          </a:solidFill>
                          <a:latin typeface="Times New Roman"/>
                          <a:cs typeface="Times New Roman"/>
                        </a:rPr>
                        <a:t>5' </a:t>
                      </a:r>
                      <a:r>
                        <a:rPr dirty="0" sz="70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/toets </a:t>
                      </a:r>
                      <a:r>
                        <a:rPr dirty="0" sz="700" spc="-1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00" spc="-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weoi</a:t>
                      </a:r>
                      <a:r>
                        <a:rPr dirty="0" sz="7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o) </a:t>
                      </a:r>
                      <a:r>
                        <a:rPr dirty="0" sz="700" spc="15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100">
                          <a:solidFill>
                            <a:srgbClr val="5454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242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8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SMIZ/GUL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29-8</a:t>
                      </a:r>
                      <a:r>
                        <a:rPr dirty="0" sz="950" spc="-1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9354" y="875189"/>
            <a:ext cx="356870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45" b="1">
                <a:solidFill>
                  <a:srgbClr val="161616"/>
                </a:solidFill>
                <a:latin typeface="Arial"/>
                <a:cs typeface="Arial"/>
              </a:rPr>
              <a:t>Plan voor </a:t>
            </a:r>
            <a:r>
              <a:rPr dirty="0" sz="1300" spc="40" b="1">
                <a:solidFill>
                  <a:srgbClr val="161616"/>
                </a:solidFill>
                <a:latin typeface="Arial"/>
                <a:cs typeface="Arial"/>
              </a:rPr>
              <a:t>Toetsing </a:t>
            </a:r>
            <a:r>
              <a:rPr dirty="0" sz="1300" spc="65" b="1">
                <a:solidFill>
                  <a:srgbClr val="161616"/>
                </a:solidFill>
                <a:latin typeface="Arial"/>
                <a:cs typeface="Arial"/>
              </a:rPr>
              <a:t>&amp; </a:t>
            </a:r>
            <a:r>
              <a:rPr dirty="0" sz="1300" spc="35" b="1">
                <a:solidFill>
                  <a:srgbClr val="161616"/>
                </a:solidFill>
                <a:latin typeface="Arial"/>
                <a:cs typeface="Arial"/>
              </a:rPr>
              <a:t>Afsluiting</a:t>
            </a:r>
            <a:r>
              <a:rPr dirty="0" sz="1300" spc="11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00" spc="35" b="1">
                <a:solidFill>
                  <a:srgbClr val="161616"/>
                </a:solidFill>
                <a:latin typeface="Arial"/>
                <a:cs typeface="Arial"/>
              </a:rPr>
              <a:t>2019-2020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282700"/>
          </a:xfrm>
          <a:custGeom>
            <a:avLst/>
            <a:gdLst/>
            <a:ahLst/>
            <a:cxnLst/>
            <a:rect l="l" t="t" r="r" b="b"/>
            <a:pathLst>
              <a:path w="0" h="1282700">
                <a:moveTo>
                  <a:pt x="0" y="128222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82" y="1570725"/>
          <a:ext cx="8890635" cy="4628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05"/>
                <a:gridCol w="995044"/>
                <a:gridCol w="1175385"/>
                <a:gridCol w="808989"/>
                <a:gridCol w="808989"/>
                <a:gridCol w="2520950"/>
                <a:gridCol w="622934"/>
                <a:gridCol w="897254"/>
                <a:gridCol w="781050"/>
              </a:tblGrid>
              <a:tr h="488466">
                <a:tc gridSpan="9">
                  <a:txBody>
                    <a:bodyPr/>
                    <a:lstStyle/>
                    <a:p>
                      <a:pPr marL="72390">
                        <a:lnSpc>
                          <a:spcPts val="1255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</a:t>
                      </a:r>
                      <a:r>
                        <a:rPr dirty="0" sz="1050" spc="1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 marR="7392670" indent="-3810">
                        <a:lnSpc>
                          <a:spcPts val="1270"/>
                        </a:lnSpc>
                        <a:spcBef>
                          <a:spcPts val="2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Schooljaar</a:t>
                      </a:r>
                      <a:r>
                        <a:rPr dirty="0" sz="105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5119">
                <a:tc>
                  <a:txBody>
                    <a:bodyPr/>
                    <a:lstStyle/>
                    <a:p>
                      <a:pPr marL="88265">
                        <a:lnSpc>
                          <a:spcPts val="1160"/>
                        </a:lnSpc>
                      </a:pPr>
                      <a:r>
                        <a:rPr dirty="0" sz="11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Soort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Exameneenheid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syllabus}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1120" marR="96520">
                        <a:lnSpc>
                          <a:spcPct val="125200"/>
                        </a:lnSpc>
                        <a:spcBef>
                          <a:spcPts val="20"/>
                        </a:spcBef>
                      </a:pPr>
                      <a:r>
                        <a:rPr dirty="0" sz="8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Schriftelijk </a:t>
                      </a:r>
                      <a:r>
                        <a:rPr dirty="0" sz="80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1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Practisch</a:t>
                      </a:r>
                      <a:r>
                        <a:rPr dirty="0" sz="8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(P</a:t>
                      </a:r>
                      <a:r>
                        <a:rPr dirty="0" sz="80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399540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4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Leerstof/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inhoud 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Pulsar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1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8890">
                        <a:lnSpc>
                          <a:spcPts val="1335"/>
                        </a:lnSpc>
                      </a:pPr>
                      <a:r>
                        <a:rPr dirty="0" sz="1150" spc="-5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J/N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7</a:t>
                      </a:r>
                      <a:r>
                        <a:rPr dirty="0" sz="10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Energie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15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8: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Werken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1050" spc="1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Elektriciteit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15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1050" spc="3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4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Geluid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0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1/K/2/3/5/8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</a:pP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6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56845" indent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7, 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1050" spc="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50" spc="-1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Energie,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Werken 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Elektriciteit </a:t>
                      </a:r>
                      <a:r>
                        <a:rPr dirty="0" sz="1050" spc="3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Geluid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1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10: </a:t>
                      </a: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Veilig</a:t>
                      </a:r>
                      <a:r>
                        <a:rPr dirty="0" sz="1050" spc="-1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bewegen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15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6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Tussentoets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NaSk1/K/2/3/5/8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615"/>
                        </a:lnSpc>
                        <a:spcBef>
                          <a:spcPts val="15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/9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1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Gemiddelde practica periode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1050" spc="-1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81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Periodetoets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NaSk1/K/2/3/4/5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/6/7/8/9/10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dirty="0" sz="105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dirty="0" sz="14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1758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Digitale toetsing</a:t>
                      </a:r>
                      <a:r>
                        <a:rPr dirty="0" sz="1050" spc="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examenstof.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9375" marR="413384" indent="-8255">
                        <a:lnSpc>
                          <a:spcPts val="123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 t/m </a:t>
                      </a:r>
                      <a:r>
                        <a:rPr dirty="0" sz="1050" spc="4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(hele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boek)  </a:t>
                      </a: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1050" spc="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bovenstaande</a:t>
                      </a:r>
                      <a:r>
                        <a:rPr dirty="0" sz="1050" spc="6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hoofds</a:t>
                      </a:r>
                      <a:r>
                        <a:rPr dirty="0" sz="105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 spc="2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ukken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5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461">
                <a:tc gridSpan="9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0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Cijfer SE </a:t>
                      </a:r>
                      <a:r>
                        <a:rPr dirty="0" sz="10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250" spc="40" i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1000" spc="-2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41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043">
                <a:tc gridSpan="9">
                  <a:txBody>
                    <a:bodyPr/>
                    <a:lstStyle/>
                    <a:p>
                      <a:pPr marL="78740" marR="6619240" indent="-25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00" spc="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R. </a:t>
                      </a:r>
                      <a:r>
                        <a:rPr dirty="0" sz="10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Schoonderwoerd  </a:t>
                      </a:r>
                      <a:r>
                        <a:rPr dirty="0" sz="10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10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00" spc="114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02-07-2019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37148" y="878242"/>
            <a:ext cx="357949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5" b="1">
                <a:solidFill>
                  <a:srgbClr val="151515"/>
                </a:solidFill>
                <a:latin typeface="Arial"/>
                <a:cs typeface="Arial"/>
              </a:rPr>
              <a:t>Plan </a:t>
            </a:r>
            <a:r>
              <a:rPr dirty="0" sz="1300" spc="35" b="1">
                <a:solidFill>
                  <a:srgbClr val="151515"/>
                </a:solidFill>
                <a:latin typeface="Arial"/>
                <a:cs typeface="Arial"/>
              </a:rPr>
              <a:t>voor Toetsing </a:t>
            </a:r>
            <a:r>
              <a:rPr dirty="0" sz="1300" spc="65" b="1">
                <a:solidFill>
                  <a:srgbClr val="151515"/>
                </a:solidFill>
                <a:latin typeface="Arial"/>
                <a:cs typeface="Arial"/>
              </a:rPr>
              <a:t>&amp; </a:t>
            </a:r>
            <a:r>
              <a:rPr dirty="0" sz="1300" spc="30" b="1">
                <a:solidFill>
                  <a:srgbClr val="151515"/>
                </a:solidFill>
                <a:latin typeface="Arial"/>
                <a:cs typeface="Arial"/>
              </a:rPr>
              <a:t>Afsluiting</a:t>
            </a:r>
            <a:r>
              <a:rPr dirty="0" sz="1300" spc="24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300" spc="40" b="1">
                <a:solidFill>
                  <a:srgbClr val="151515"/>
                </a:solidFill>
                <a:latin typeface="Arial"/>
                <a:cs typeface="Arial"/>
              </a:rPr>
              <a:t>2019-2020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48846"/>
            <a:ext cx="0" cy="2271395"/>
          </a:xfrm>
          <a:custGeom>
            <a:avLst/>
            <a:gdLst/>
            <a:ahLst/>
            <a:cxnLst/>
            <a:rect l="l" t="t" r="r" b="b"/>
            <a:pathLst>
              <a:path w="0" h="2271395">
                <a:moveTo>
                  <a:pt x="0" y="2271369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4285" y="1369233"/>
          <a:ext cx="9431020" cy="3477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310"/>
                <a:gridCol w="1260475"/>
                <a:gridCol w="631825"/>
                <a:gridCol w="805814"/>
                <a:gridCol w="3307715"/>
                <a:gridCol w="720090"/>
                <a:gridCol w="711200"/>
                <a:gridCol w="897254"/>
              </a:tblGrid>
              <a:tr h="488466">
                <a:tc gridSpan="8">
                  <a:txBody>
                    <a:bodyPr/>
                    <a:lstStyle/>
                    <a:p>
                      <a:pPr marL="69850" marR="7926070" indent="5080">
                        <a:lnSpc>
                          <a:spcPct val="100200"/>
                        </a:lnSpc>
                        <a:spcBef>
                          <a:spcPts val="75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Wiskunde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VMBO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  Schooljaar</a:t>
                      </a:r>
                      <a:r>
                        <a:rPr dirty="0" sz="105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050" spc="-1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42211">
                <a:tc>
                  <a:txBody>
                    <a:bodyPr/>
                    <a:lstStyle/>
                    <a:p>
                      <a:pPr marL="73025" marR="538480" indent="-635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67385" indent="2540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Examen  Eenheid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Syllabus)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57480" indent="-1270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2761615" indent="-1270">
                        <a:lnSpc>
                          <a:spcPct val="101099"/>
                        </a:lnSpc>
                        <a:spcBef>
                          <a:spcPts val="65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  leerstof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14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>
                  <a:txBody>
                    <a:bodyPr/>
                    <a:lstStyle/>
                    <a:p>
                      <a:pPr algn="ctr" marR="32384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1.Periodetoets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WI/K/1/2/3/4/5/6/8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16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RTTI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Statistiek</a:t>
                      </a:r>
                      <a:r>
                        <a:rPr dirty="0" sz="105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Maten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omrekenen,</a:t>
                      </a:r>
                      <a:r>
                        <a:rPr dirty="0" sz="1050" spc="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Formules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1200"/>
                        </a:lnSpc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813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rowSpan="3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10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WI/K/1/2/3/5/6/8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161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220"/>
                        </a:lnSpc>
                      </a:pPr>
                      <a:r>
                        <a:rPr dirty="0" sz="14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H1: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Statistiek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750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WI/K/1/2/3/5/6/8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20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H2</a:t>
                      </a:r>
                      <a:r>
                        <a:rPr dirty="0" sz="1050" spc="3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Maten</a:t>
                      </a:r>
                      <a:r>
                        <a:rPr dirty="0" sz="105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omrekenen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WI/K/1/2/3/4/8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653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45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H3: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Formules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>
                  <a:txBody>
                    <a:bodyPr/>
                    <a:lstStyle/>
                    <a:p>
                      <a:pPr algn="ctr" marL="4445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1050" spc="-1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WI/K/1/2/3/5/6/7/8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0340">
                        <a:lnSpc>
                          <a:spcPts val="1175"/>
                        </a:lnSpc>
                      </a:pPr>
                      <a:r>
                        <a:rPr dirty="0" sz="1250" spc="-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12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RTTI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20"/>
                        </a:lnSpc>
                        <a:spcBef>
                          <a:spcPts val="55"/>
                        </a:spcBef>
                      </a:pP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Hoeken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symmetr</a:t>
                      </a:r>
                      <a:r>
                        <a:rPr dirty="0" sz="1050" spc="20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e,</a:t>
                      </a:r>
                      <a:r>
                        <a:rPr dirty="0" sz="105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Rekenen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1175"/>
                        </a:lnSpc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8135">
                        <a:lnSpc>
                          <a:spcPts val="1095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WI/K/1/2/3/7/8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20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H4</a:t>
                      </a:r>
                      <a:r>
                        <a:rPr dirty="0" sz="105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Hoeken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symmetrie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WI/K/1/2/3/5/6/8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H5: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Rekenen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165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4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>
                  <a:txBody>
                    <a:bodyPr/>
                    <a:lstStyle/>
                    <a:p>
                      <a:pPr algn="ctr" marL="571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3.Periode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WI/K/1/2/3/5/6/8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1610">
                        <a:lnSpc>
                          <a:spcPts val="1200"/>
                        </a:lnSpc>
                      </a:pPr>
                      <a:r>
                        <a:rPr dirty="0" sz="14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soa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Digitaal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Voorbeeldexamen</a:t>
                      </a:r>
                      <a:r>
                        <a:rPr dirty="0" sz="105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095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1200"/>
                        </a:lnSpc>
                      </a:pPr>
                      <a:r>
                        <a:rPr dirty="0" sz="11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2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rowSpan="3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Tussen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70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20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H6: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Omtrek,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oppervlakte </a:t>
                      </a:r>
                      <a:r>
                        <a:rPr dirty="0" sz="10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115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WI/K/1/2/3/5/8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220"/>
                        </a:lnSpc>
                      </a:pPr>
                      <a:r>
                        <a:rPr dirty="0" sz="14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H7: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Grafieken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20"/>
                        </a:lnSpc>
                        <a:spcBef>
                          <a:spcPts val="10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WI/K/1/2/3/6/7/8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20"/>
                        </a:lnSpc>
                      </a:pPr>
                      <a:r>
                        <a:rPr dirty="0" sz="170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H8: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Meten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kijken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dirty="0" sz="10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4330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dirty="0" sz="10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gridSpan="8">
                  <a:txBody>
                    <a:bodyPr/>
                    <a:lstStyle/>
                    <a:p>
                      <a:pPr marL="78740">
                        <a:lnSpc>
                          <a:spcPts val="1200"/>
                        </a:lnSpc>
                      </a:pP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10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350" spc="65" i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3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toetsresultaat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1050" spc="2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nq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1050" spc="-9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714">
                <a:tc gridSpan="8">
                  <a:txBody>
                    <a:bodyPr/>
                    <a:lstStyle/>
                    <a:p>
                      <a:pPr marL="78740" marR="6942455" indent="-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Opsteller: Vakgroep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Wiskunde  </a:t>
                      </a:r>
                      <a:r>
                        <a:rPr dirty="0" sz="10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 </a:t>
                      </a:r>
                      <a:r>
                        <a:rPr dirty="0" sz="105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q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1050" spc="-18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02-07-2019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5838" y="694813"/>
            <a:ext cx="3576954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350" b="1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1350" spc="20" b="1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131313"/>
                </a:solidFill>
                <a:latin typeface="Arial"/>
                <a:cs typeface="Arial"/>
              </a:rPr>
              <a:t>&amp; </a:t>
            </a:r>
            <a:r>
              <a:rPr dirty="0" sz="1350" b="1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350" spc="24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2019-2020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1140" y="5000951"/>
            <a:ext cx="6096635" cy="1480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solidFill>
                  <a:srgbClr val="131313"/>
                </a:solidFill>
                <a:latin typeface="Arial"/>
                <a:cs typeface="Arial"/>
              </a:rPr>
              <a:t>Opmerking: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herkansing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S08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zal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schriftelijk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plaatsvinden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100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minuten</a:t>
            </a:r>
            <a:r>
              <a:rPr dirty="0" sz="1050" spc="6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duren.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u="heavy" sz="1050" spc="15">
                <a:solidFill>
                  <a:srgbClr val="131313"/>
                </a:solidFill>
                <a:uFill>
                  <a:solidFill>
                    <a:srgbClr val="131313"/>
                  </a:solidFill>
                </a:uFill>
                <a:latin typeface="Arial"/>
                <a:cs typeface="Arial"/>
              </a:rPr>
              <a:t>Toetsbeleid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12700" marR="5080" indent="-635">
              <a:lnSpc>
                <a:spcPct val="101099"/>
              </a:lnSpc>
              <a:tabLst>
                <a:tab pos="1239520" algn="l"/>
                <a:tab pos="1496695" algn="l"/>
              </a:tabLst>
            </a:pP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Periodetoetsen</a:t>
            </a:r>
            <a:r>
              <a:rPr dirty="0" sz="1050" spc="20">
                <a:solidFill>
                  <a:srgbClr val="3B3B3B"/>
                </a:solidFill>
                <a:latin typeface="Arial"/>
                <a:cs typeface="Arial"/>
              </a:rPr>
              <a:t>:		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minimaal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in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2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1050" spc="3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1050" spc="55">
                <a:solidFill>
                  <a:srgbClr val="131313"/>
                </a:solidFill>
                <a:latin typeface="Arial"/>
                <a:cs typeface="Arial"/>
              </a:rPr>
              <a:t>3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periodes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totaal gewicht van minimaal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50%  Tussentoetsen:	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minimaal 1 en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maximaal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3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periode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met </a:t>
            </a:r>
            <a:r>
              <a:rPr dirty="0" sz="1050" spc="2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totaal gewicht van maximaal </a:t>
            </a:r>
            <a:r>
              <a:rPr dirty="0" sz="1050" spc="20">
                <a:solidFill>
                  <a:srgbClr val="131313"/>
                </a:solidFill>
                <a:latin typeface="Arial"/>
                <a:cs typeface="Arial"/>
              </a:rPr>
              <a:t>50% 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Gewicht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per </a:t>
            </a:r>
            <a:r>
              <a:rPr dirty="0" sz="1050" spc="15">
                <a:solidFill>
                  <a:srgbClr val="131313"/>
                </a:solidFill>
                <a:latin typeface="Arial"/>
                <a:cs typeface="Arial"/>
              </a:rPr>
              <a:t>toets</a:t>
            </a:r>
            <a:r>
              <a:rPr dirty="0" sz="1050" spc="15">
                <a:solidFill>
                  <a:srgbClr val="3B3B3B"/>
                </a:solidFill>
                <a:latin typeface="Arial"/>
                <a:cs typeface="Arial"/>
              </a:rPr>
              <a:t>: </a:t>
            </a:r>
            <a:r>
              <a:rPr dirty="0" sz="1050" spc="35">
                <a:solidFill>
                  <a:srgbClr val="131313"/>
                </a:solidFill>
                <a:latin typeface="Arial"/>
                <a:cs typeface="Arial"/>
              </a:rPr>
              <a:t>1, </a:t>
            </a:r>
            <a:r>
              <a:rPr dirty="0" sz="1050" spc="10">
                <a:solidFill>
                  <a:srgbClr val="131313"/>
                </a:solidFill>
                <a:latin typeface="Arial"/>
                <a:cs typeface="Arial"/>
              </a:rPr>
              <a:t>2,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3, </a:t>
            </a:r>
            <a:r>
              <a:rPr dirty="0" sz="1050" spc="50">
                <a:solidFill>
                  <a:srgbClr val="131313"/>
                </a:solidFill>
                <a:latin typeface="Arial"/>
                <a:cs typeface="Arial"/>
              </a:rPr>
              <a:t>4 </a:t>
            </a:r>
            <a:r>
              <a:rPr dirty="0" sz="1050" spc="5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dirty="0" sz="1050" spc="-7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31313"/>
                </a:solidFill>
                <a:latin typeface="Arial"/>
                <a:cs typeface="Arial"/>
              </a:rPr>
              <a:t>5.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233805"/>
          </a:xfrm>
          <a:custGeom>
            <a:avLst/>
            <a:gdLst/>
            <a:ahLst/>
            <a:cxnLst/>
            <a:rect l="l" t="t" r="r" b="b"/>
            <a:pathLst>
              <a:path w="0" h="1233805">
                <a:moveTo>
                  <a:pt x="0" y="123337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2927" y="857125"/>
            <a:ext cx="9129395" cy="5255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7792720">
              <a:lnSpc>
                <a:spcPct val="118100"/>
              </a:lnSpc>
              <a:spcBef>
                <a:spcPts val="100"/>
              </a:spcBef>
            </a:pPr>
            <a:r>
              <a:rPr dirty="0" sz="950" spc="20" b="1">
                <a:solidFill>
                  <a:srgbClr val="131313"/>
                </a:solidFill>
                <a:latin typeface="Arial"/>
                <a:cs typeface="Arial"/>
              </a:rPr>
              <a:t>Toetsing en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afsluiting 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Vak: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Kunstvakken</a:t>
            </a:r>
            <a:r>
              <a:rPr dirty="0" sz="950" spc="114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31313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Leerjaar</a:t>
            </a:r>
            <a:r>
              <a:rPr dirty="0" sz="950" spc="8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31313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950" spc="5" b="1">
                <a:solidFill>
                  <a:srgbClr val="131313"/>
                </a:solidFill>
                <a:latin typeface="Arial"/>
                <a:cs typeface="Arial"/>
              </a:rPr>
              <a:t>Inleiding: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vak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KV1 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(CKV)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betreft een</a:t>
            </a:r>
            <a:r>
              <a:rPr dirty="0" sz="950" spc="6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handelingsopdracht.</a:t>
            </a:r>
            <a:endParaRPr sz="950">
              <a:latin typeface="Arial"/>
              <a:cs typeface="Arial"/>
            </a:endParaRPr>
          </a:p>
          <a:p>
            <a:pPr marL="13970" marR="5080" indent="3810">
              <a:lnSpc>
                <a:spcPct val="115999"/>
              </a:lnSpc>
              <a:spcBef>
                <a:spcPts val="25"/>
              </a:spcBef>
            </a:pP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kunst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dossier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doemt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voldoende afgerond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worden.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kunst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dossier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doet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leerling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verslag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van zijn cultureel zelfportret,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doet mee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aan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rondje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Cultuur 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(naar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behoren),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doet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verslag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van 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bezoek en/of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deelname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aan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tenminste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4 culturele/kunstzinnige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activiteiten. </a:t>
            </a:r>
            <a:r>
              <a:rPr dirty="0" sz="950" spc="4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voorbereiding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bezoek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alsmede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het  bewijs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bezoek dienen overlegd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</a:t>
            </a:r>
            <a:r>
              <a:rPr dirty="0" sz="950" spc="9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worden</a:t>
            </a:r>
            <a:r>
              <a:rPr dirty="0" sz="950" spc="25">
                <a:solidFill>
                  <a:srgbClr val="383838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950" spc="5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contacturen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dienen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bezocht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</a:t>
            </a:r>
            <a:r>
              <a:rPr dirty="0" sz="950" spc="20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worden. Onvoldoende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investering leidt automatisch </a:t>
            </a:r>
            <a:r>
              <a:rPr dirty="0" sz="950" spc="-5">
                <a:solidFill>
                  <a:srgbClr val="131313"/>
                </a:solidFill>
                <a:latin typeface="Arial"/>
                <a:cs typeface="Arial"/>
              </a:rPr>
              <a:t>tot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onvoldoende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beoordeling.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Herkansingen:</a:t>
            </a:r>
            <a:endParaRPr sz="950">
              <a:latin typeface="Arial"/>
              <a:cs typeface="Arial"/>
            </a:endParaRPr>
          </a:p>
          <a:p>
            <a:pPr marL="16510" marR="16510" indent="-635">
              <a:lnSpc>
                <a:spcPct val="117000"/>
              </a:lnSpc>
              <a:spcBef>
                <a:spcPts val="10"/>
              </a:spcBef>
            </a:pP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Indien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een verslag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het kunstdossier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onvoldoende is,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dient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herkanst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binnen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3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weken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na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inleverdatum</a:t>
            </a:r>
            <a:r>
              <a:rPr dirty="0" sz="950" spc="20">
                <a:solidFill>
                  <a:srgbClr val="383838"/>
                </a:solidFill>
                <a:latin typeface="Arial"/>
                <a:cs typeface="Arial"/>
              </a:rPr>
              <a:t>.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gehele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proces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inclusief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voorbereiding  dient wederom doorlopen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overleg 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met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docent.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laatste verslag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dat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45">
                <a:solidFill>
                  <a:srgbClr val="131313"/>
                </a:solidFill>
                <a:latin typeface="Arial"/>
                <a:cs typeface="Arial"/>
              </a:rPr>
              <a:t>14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juni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2019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ingeleverd dient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worden, 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kan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slechts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binnen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2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weken 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herkanst</a:t>
            </a:r>
            <a:r>
              <a:rPr dirty="0" sz="950" spc="9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worden.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950" spc="5" b="1">
                <a:solidFill>
                  <a:srgbClr val="131313"/>
                </a:solidFill>
                <a:latin typeface="Arial"/>
                <a:cs typeface="Arial"/>
              </a:rPr>
              <a:t>Inleveren:</a:t>
            </a:r>
            <a:endParaRPr sz="950">
              <a:latin typeface="Arial"/>
              <a:cs typeface="Arial"/>
            </a:endParaRPr>
          </a:p>
          <a:p>
            <a:pPr marL="16510" marR="247015" indent="635">
              <a:lnSpc>
                <a:spcPct val="115999"/>
              </a:lnSpc>
            </a:pP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inleveren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werk geschiedt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op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laatste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lesmoment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4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inleverdatum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of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eerder</a:t>
            </a:r>
            <a:r>
              <a:rPr dirty="0" sz="950" spc="15">
                <a:solidFill>
                  <a:srgbClr val="383838"/>
                </a:solidFill>
                <a:latin typeface="Arial"/>
                <a:cs typeface="Arial"/>
              </a:rPr>
              <a:t>.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Gezien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wisselende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aanbod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culturele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activiteiten is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ook  mogelijk dat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leerling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inclusief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verslag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ruim voor </a:t>
            </a:r>
            <a:r>
              <a:rPr dirty="0" sz="950" spc="4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geplande datum</a:t>
            </a:r>
            <a:r>
              <a:rPr dirty="0" sz="950" spc="28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31313"/>
                </a:solidFill>
                <a:latin typeface="Arial"/>
                <a:cs typeface="Arial"/>
              </a:rPr>
              <a:t>afrondt.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Inleverdata:</a:t>
            </a:r>
            <a:endParaRPr sz="950">
              <a:latin typeface="Arial"/>
              <a:cs typeface="Arial"/>
            </a:endParaRPr>
          </a:p>
          <a:p>
            <a:pPr marL="15875" marR="5927725" indent="2540">
              <a:lnSpc>
                <a:spcPct val="115999"/>
              </a:lnSpc>
              <a:tabLst>
                <a:tab pos="466090" algn="l"/>
                <a:tab pos="1823720" algn="l"/>
              </a:tabLst>
            </a:pP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S01	</a:t>
            </a:r>
            <a:r>
              <a:rPr dirty="0" sz="950" spc="-55">
                <a:solidFill>
                  <a:srgbClr val="131313"/>
                </a:solidFill>
                <a:latin typeface="Arial"/>
                <a:cs typeface="Arial"/>
              </a:rPr>
              <a:t>1</a:t>
            </a:r>
            <a:r>
              <a:rPr dirty="0" sz="950" spc="-55">
                <a:solidFill>
                  <a:srgbClr val="282828"/>
                </a:solidFill>
                <a:latin typeface="Arial"/>
                <a:cs typeface="Arial"/>
              </a:rPr>
              <a:t>e</a:t>
            </a:r>
            <a:r>
              <a:rPr dirty="0" sz="950" spc="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culturele</a:t>
            </a:r>
            <a:r>
              <a:rPr dirty="0" sz="950" spc="6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activiteit:	voor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9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november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2018 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S02	</a:t>
            </a:r>
            <a:r>
              <a:rPr dirty="0" sz="950" spc="-85">
                <a:solidFill>
                  <a:srgbClr val="131313"/>
                </a:solidFill>
                <a:latin typeface="Arial"/>
                <a:cs typeface="Arial"/>
              </a:rPr>
              <a:t>2e </a:t>
            </a:r>
            <a:r>
              <a:rPr dirty="0" sz="950" spc="40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950" spc="-80">
                <a:solidFill>
                  <a:srgbClr val="131313"/>
                </a:solidFill>
                <a:latin typeface="Arial"/>
                <a:cs typeface="Arial"/>
              </a:rPr>
              <a:t>3e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activiteit: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25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januari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2019  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S03	</a:t>
            </a:r>
            <a:r>
              <a:rPr dirty="0" sz="950" spc="-80">
                <a:solidFill>
                  <a:srgbClr val="131313"/>
                </a:solidFill>
                <a:latin typeface="Arial"/>
                <a:cs typeface="Arial"/>
              </a:rPr>
              <a:t>3e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activiteit: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50">
                <a:solidFill>
                  <a:srgbClr val="131313"/>
                </a:solidFill>
                <a:latin typeface="Arial"/>
                <a:cs typeface="Arial"/>
              </a:rPr>
              <a:t>12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april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 2019</a:t>
            </a:r>
            <a:endParaRPr sz="9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09"/>
              </a:spcBef>
              <a:tabLst>
                <a:tab pos="471805" algn="l"/>
                <a:tab pos="1820545" algn="l"/>
              </a:tabLst>
            </a:pP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S04	</a:t>
            </a:r>
            <a:r>
              <a:rPr dirty="0" sz="950" spc="-90">
                <a:solidFill>
                  <a:srgbClr val="131313"/>
                </a:solidFill>
                <a:latin typeface="Arial"/>
                <a:cs typeface="Arial"/>
              </a:rPr>
              <a:t>4e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culturele</a:t>
            </a:r>
            <a:r>
              <a:rPr dirty="0" sz="950" spc="6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activiteit:	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 spc="45">
                <a:solidFill>
                  <a:srgbClr val="131313"/>
                </a:solidFill>
                <a:latin typeface="Arial"/>
                <a:cs typeface="Arial"/>
              </a:rPr>
              <a:t>14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juni</a:t>
            </a:r>
            <a:r>
              <a:rPr dirty="0" sz="950" spc="-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2019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</a:pP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Samenwerken:</a:t>
            </a:r>
            <a:endParaRPr sz="950">
              <a:latin typeface="Arial"/>
              <a:cs typeface="Arial"/>
            </a:endParaRPr>
          </a:p>
          <a:p>
            <a:pPr marL="19685" marR="93345" indent="-1905">
              <a:lnSpc>
                <a:spcPct val="115999"/>
              </a:lnSpc>
            </a:pP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groepje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dat samenwerkt,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kan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nooit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opgehouden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door afwezigheid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één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of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meer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leden. </a:t>
            </a:r>
            <a:r>
              <a:rPr dirty="0" sz="950" spc="4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taken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moeten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zo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goed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verdeeld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zijn, dat er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950">
                <a:solidFill>
                  <a:srgbClr val="131313"/>
                </a:solidFill>
                <a:latin typeface="Arial"/>
                <a:cs typeface="Arial"/>
              </a:rPr>
              <a:t>elkaar 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ingesprongen </a:t>
            </a:r>
            <a:r>
              <a:rPr dirty="0" sz="950" spc="35">
                <a:solidFill>
                  <a:srgbClr val="131313"/>
                </a:solidFill>
                <a:latin typeface="Arial"/>
                <a:cs typeface="Arial"/>
              </a:rPr>
              <a:t>kan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worden.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Afwezigheid leidt tot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onvoldoende beoordeling, zodat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leerling individueel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dient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5">
                <a:solidFill>
                  <a:srgbClr val="131313"/>
                </a:solidFill>
                <a:latin typeface="Arial"/>
                <a:cs typeface="Arial"/>
              </a:rPr>
              <a:t>herkansen.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25">
                <a:solidFill>
                  <a:srgbClr val="131313"/>
                </a:solidFill>
                <a:latin typeface="Arial"/>
                <a:cs typeface="Arial"/>
              </a:rPr>
              <a:t>KV1 </a:t>
            </a:r>
            <a:r>
              <a:rPr dirty="0" sz="950" spc="10">
                <a:solidFill>
                  <a:srgbClr val="131313"/>
                </a:solidFill>
                <a:latin typeface="Arial"/>
                <a:cs typeface="Arial"/>
              </a:rPr>
              <a:t>dossier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dient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voldoende </a:t>
            </a:r>
            <a:r>
              <a:rPr dirty="0" sz="950" spc="30">
                <a:solidFill>
                  <a:srgbClr val="131313"/>
                </a:solidFill>
                <a:latin typeface="Arial"/>
                <a:cs typeface="Arial"/>
              </a:rPr>
              <a:t>te </a:t>
            </a:r>
            <a:r>
              <a:rPr dirty="0" sz="950" spc="20">
                <a:solidFill>
                  <a:srgbClr val="131313"/>
                </a:solidFill>
                <a:latin typeface="Arial"/>
                <a:cs typeface="Arial"/>
              </a:rPr>
              <a:t>worden</a:t>
            </a:r>
            <a:r>
              <a:rPr dirty="0" sz="950" spc="5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31313"/>
                </a:solidFill>
                <a:latin typeface="Arial"/>
                <a:cs typeface="Arial"/>
              </a:rPr>
              <a:t>afgesloten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2019-10-30T12:15:26Z</dcterms:created>
  <dcterms:modified xsi:type="dcterms:W3CDTF">2019-10-30T12:15:26Z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2019-09-25T00:00:00Z</vt:filetime>
  </property>
</Properties>
</file>